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chart+xml" PartName="/ppt/charts/chart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38" r:id="rId1"/>
  </p:sldMasterIdLst>
  <p:notesMasterIdLst>
    <p:notesMasterId r:id="rId24"/>
  </p:notesMasterIdLst>
  <p:handoutMasterIdLst>
    <p:handoutMasterId r:id="rId25"/>
  </p:handoutMasterIdLst>
  <p:sldIdLst>
    <p:sldId id="423" r:id="rId2"/>
    <p:sldId id="408" r:id="rId3"/>
    <p:sldId id="420" r:id="rId4"/>
    <p:sldId id="421" r:id="rId5"/>
    <p:sldId id="422" r:id="rId6"/>
    <p:sldId id="395" r:id="rId7"/>
    <p:sldId id="407" r:id="rId8"/>
    <p:sldId id="384" r:id="rId9"/>
    <p:sldId id="409" r:id="rId10"/>
    <p:sldId id="388" r:id="rId11"/>
    <p:sldId id="415" r:id="rId12"/>
    <p:sldId id="389" r:id="rId13"/>
    <p:sldId id="391" r:id="rId14"/>
    <p:sldId id="392" r:id="rId15"/>
    <p:sldId id="412" r:id="rId16"/>
    <p:sldId id="413" r:id="rId17"/>
    <p:sldId id="414" r:id="rId18"/>
    <p:sldId id="417" r:id="rId19"/>
    <p:sldId id="418" r:id="rId20"/>
    <p:sldId id="419" r:id="rId21"/>
    <p:sldId id="416" r:id="rId22"/>
    <p:sldId id="402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3">
          <p15:clr>
            <a:srgbClr val="A4A3A4"/>
          </p15:clr>
        </p15:guide>
        <p15:guide id="2" orient="horz" pos="3589">
          <p15:clr>
            <a:srgbClr val="A4A3A4"/>
          </p15:clr>
        </p15:guide>
        <p15:guide id="3" orient="horz" pos="2144">
          <p15:clr>
            <a:srgbClr val="A4A3A4"/>
          </p15:clr>
        </p15:guide>
        <p15:guide id="4" pos="2880">
          <p15:clr>
            <a:srgbClr val="A4A3A4"/>
          </p15:clr>
        </p15:guide>
        <p15:guide id="5" pos="5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0"/>
    <a:srgbClr val="C00000"/>
    <a:srgbClr val="A5ACB0"/>
    <a:srgbClr val="D3DAD5"/>
    <a:srgbClr val="7A909E"/>
    <a:srgbClr val="84B3A3"/>
    <a:srgbClr val="446E60"/>
    <a:srgbClr val="33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6" autoAdjust="0"/>
    <p:restoredTop sz="93939" autoAdjust="0"/>
  </p:normalViewPr>
  <p:slideViewPr>
    <p:cSldViewPr snapToGrid="0">
      <p:cViewPr varScale="1">
        <p:scale>
          <a:sx n="82" d="100"/>
          <a:sy n="82" d="100"/>
        </p:scale>
        <p:origin x="924" y="84"/>
      </p:cViewPr>
      <p:guideLst>
        <p:guide orient="horz" pos="993"/>
        <p:guide orient="horz" pos="3589"/>
        <p:guide orient="horz" pos="2144"/>
        <p:guide pos="2880"/>
        <p:guide pos="5198"/>
      </p:guideLst>
    </p:cSldViewPr>
  </p:slideViewPr>
  <p:outlineViewPr>
    <p:cViewPr>
      <p:scale>
        <a:sx n="33" d="100"/>
        <a:sy n="33" d="100"/>
      </p:scale>
      <p:origin x="344" y="7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addison\Desktop\IDC%20CAGR%20market%20share%20chart%20Q2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Market Trending – 3 Years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'chart 2010-2013'!$C$15</c:f>
              <c:strCache>
                <c:ptCount val="1"/>
                <c:pt idx="0">
                  <c:v>CSCO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'chart 2010-2013'!$D$14:$G$14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Q2'13</c:v>
                </c:pt>
              </c:strCache>
            </c:strRef>
          </c:cat>
          <c:val>
            <c:numRef>
              <c:f>'chart 2010-2013'!$D$15:$G$15</c:f>
              <c:numCache>
                <c:formatCode>0%</c:formatCode>
                <c:ptCount val="4"/>
                <c:pt idx="0">
                  <c:v>0.19780064010039225</c:v>
                </c:pt>
                <c:pt idx="1">
                  <c:v>0.17604834309020731</c:v>
                </c:pt>
                <c:pt idx="2">
                  <c:v>0.16583006038667411</c:v>
                </c:pt>
                <c:pt idx="3">
                  <c:v>0.16245410438960511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'chart 2010-2013'!$C$16</c:f>
              <c:strCache>
                <c:ptCount val="1"/>
                <c:pt idx="0">
                  <c:v>CHKP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'chart 2010-2013'!$D$14:$G$14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Q2'13</c:v>
                </c:pt>
              </c:strCache>
            </c:strRef>
          </c:cat>
          <c:val>
            <c:numRef>
              <c:f>'chart 2010-2013'!$D$16:$G$16</c:f>
              <c:numCache>
                <c:formatCode>0%</c:formatCode>
                <c:ptCount val="4"/>
                <c:pt idx="0">
                  <c:v>0.10381703917754392</c:v>
                </c:pt>
                <c:pt idx="1">
                  <c:v>0.11754246838258506</c:v>
                </c:pt>
                <c:pt idx="2">
                  <c:v>0.12584291671724301</c:v>
                </c:pt>
                <c:pt idx="3">
                  <c:v>0.12452607415537609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'chart 2010-2013'!$C$17</c:f>
              <c:strCache>
                <c:ptCount val="1"/>
                <c:pt idx="0">
                  <c:v>JNPR</c:v>
                </c:pt>
              </c:strCache>
            </c:strRef>
          </c:tx>
          <c:spPr>
            <a:ln w="381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strRef>
              <c:f>'chart 2010-2013'!$D$14:$G$14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Q2'13</c:v>
                </c:pt>
              </c:strCache>
            </c:strRef>
          </c:cat>
          <c:val>
            <c:numRef>
              <c:f>'chart 2010-2013'!$D$17:$G$17</c:f>
              <c:numCache>
                <c:formatCode>0%</c:formatCode>
                <c:ptCount val="4"/>
                <c:pt idx="0">
                  <c:v>9.3402616306228106E-2</c:v>
                </c:pt>
                <c:pt idx="1">
                  <c:v>8.2155047051351043E-2</c:v>
                </c:pt>
                <c:pt idx="2">
                  <c:v>7.4077289543383412E-2</c:v>
                </c:pt>
                <c:pt idx="3">
                  <c:v>5.4572955162140349E-2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'chart 2010-2013'!$C$18</c:f>
              <c:strCache>
                <c:ptCount val="1"/>
                <c:pt idx="0">
                  <c:v>FTNT</c:v>
                </c:pt>
              </c:strCache>
            </c:strRef>
          </c:tx>
          <c:spPr>
            <a:ln w="508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'chart 2010-2013'!$D$14:$G$14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Q2'13</c:v>
                </c:pt>
              </c:strCache>
            </c:strRef>
          </c:cat>
          <c:val>
            <c:numRef>
              <c:f>'chart 2010-2013'!$D$18:$G$18</c:f>
              <c:numCache>
                <c:formatCode>0%</c:formatCode>
                <c:ptCount val="4"/>
                <c:pt idx="0">
                  <c:v>4.3593362906113355E-2</c:v>
                </c:pt>
                <c:pt idx="1">
                  <c:v>4.9906886011170444E-2</c:v>
                </c:pt>
                <c:pt idx="2">
                  <c:v>5.7624042648842105E-2</c:v>
                </c:pt>
                <c:pt idx="3">
                  <c:v>6.1740150416144612E-2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36883280"/>
        <c:axId val="-636894704"/>
      </c:lineChart>
      <c:catAx>
        <c:axId val="-6368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636894704"/>
        <c:crosses val="autoZero"/>
        <c:auto val="1"/>
        <c:lblAlgn val="ctr"/>
        <c:lblOffset val="100"/>
        <c:noMultiLvlLbl val="0"/>
      </c:catAx>
      <c:valAx>
        <c:axId val="-636894704"/>
        <c:scaling>
          <c:orientation val="minMax"/>
          <c:max val="0.2200000000000001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Market</a:t>
                </a:r>
                <a:r>
                  <a:rPr lang="en-US" baseline="0" dirty="0" smtClean="0"/>
                  <a:t> Share</a:t>
                </a:r>
                <a:endParaRPr lang="en-US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636883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1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33A1B67B-A888-4FF3-B952-E9AD5AAC8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1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1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28788" y="600075"/>
            <a:ext cx="3494087" cy="262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3349625"/>
            <a:ext cx="6562725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  <a:p>
            <a:pPr lvl="0"/>
            <a:endParaRPr lang="en-US" noProof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1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100" b="1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33FE8EB-B2ED-4DD7-A5D1-1C5BB066F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25000"/>
      </a:spcBef>
      <a:spcAft>
        <a:spcPct val="0"/>
      </a:spcAft>
      <a:defRPr sz="10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231775" indent="-117475" algn="l" rtl="0" eaLnBrk="0" fontAlgn="base" hangingPunct="0">
      <a:lnSpc>
        <a:spcPct val="90000"/>
      </a:lnSpc>
      <a:spcBef>
        <a:spcPct val="25000"/>
      </a:spcBef>
      <a:spcAft>
        <a:spcPct val="0"/>
      </a:spcAft>
      <a:buSzPct val="110000"/>
      <a:buFont typeface="Wingdings" pitchFamily="2" charset="2"/>
      <a:buChar char="§"/>
      <a:defRPr sz="9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461963" indent="-115888" algn="l" rtl="0" eaLnBrk="0" fontAlgn="base" hangingPunct="0">
      <a:lnSpc>
        <a:spcPct val="90000"/>
      </a:lnSpc>
      <a:spcBef>
        <a:spcPct val="25000"/>
      </a:spcBef>
      <a:spcAft>
        <a:spcPct val="0"/>
      </a:spcAft>
      <a:buSzPct val="110000"/>
      <a:buFont typeface="Wingdings" pitchFamily="2" charset="2"/>
      <a:buChar char="§"/>
      <a:defRPr sz="9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682625" indent="-106363" algn="l" rtl="0" eaLnBrk="0" fontAlgn="base" hangingPunct="0">
      <a:lnSpc>
        <a:spcPct val="90000"/>
      </a:lnSpc>
      <a:spcBef>
        <a:spcPct val="25000"/>
      </a:spcBef>
      <a:spcAft>
        <a:spcPct val="0"/>
      </a:spcAft>
      <a:buSzPct val="110000"/>
      <a:buFont typeface="Wingdings" pitchFamily="2" charset="2"/>
      <a:buChar char="§"/>
      <a:defRPr sz="9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914400" indent="-117475" algn="l" rtl="0" eaLnBrk="0" fontAlgn="base" hangingPunct="0">
      <a:lnSpc>
        <a:spcPct val="90000"/>
      </a:lnSpc>
      <a:spcBef>
        <a:spcPct val="25000"/>
      </a:spcBef>
      <a:spcAft>
        <a:spcPct val="0"/>
      </a:spcAft>
      <a:buSzPct val="110000"/>
      <a:buFont typeface="Wingdings" pitchFamily="2" charset="2"/>
      <a:buChar char="§"/>
      <a:defRPr sz="9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ecurity/pc-security/default.aspx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C3ADD-CBE4-4329-8CEF-5AB0833B760F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59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</a:t>
            </a:r>
            <a:r>
              <a:rPr lang="en-US" baseline="0" dirty="0" smtClean="0"/>
              <a:t> – This is the FortiGate (or other appliance, FML, FWB, FCH…), actively blocking using the Fortinet compact pattern recognition language to describe malware (or we could reference web content filtering) </a:t>
            </a:r>
          </a:p>
          <a:p>
            <a:r>
              <a:rPr lang="en-US" baseline="0" dirty="0" smtClean="0"/>
              <a:t>Suspect – This would be suspicious content as detected by the AV Engine</a:t>
            </a:r>
          </a:p>
          <a:p>
            <a:r>
              <a:rPr lang="en-US" baseline="0" dirty="0" smtClean="0"/>
              <a:t>Learn – This is the research team, and tools learning about new malware / threats- industry partnerships, CERT, Microsoft and other agencies to exchange information</a:t>
            </a:r>
          </a:p>
          <a:p>
            <a:r>
              <a:rPr lang="en-US" baseline="0" dirty="0" smtClean="0"/>
              <a:t>Share– Two parts to this,</a:t>
            </a:r>
          </a:p>
          <a:p>
            <a:pPr marL="285734" indent="-285734">
              <a:buAutoNum type="romanLcParenR"/>
            </a:pPr>
            <a:r>
              <a:rPr lang="en-US" baseline="0" dirty="0" smtClean="0"/>
              <a:t>pushing updates to the FGT to ensure the latest set of CPRL signatures is Known</a:t>
            </a:r>
          </a:p>
          <a:p>
            <a:pPr marL="285734" indent="-285734">
              <a:buAutoNum type="romanLcParenR"/>
            </a:pPr>
            <a:r>
              <a:rPr lang="en-US" baseline="0" dirty="0" smtClean="0"/>
              <a:t>Educating peers via industry conferences, and general awareness raising via established press, sales and marketing channels. </a:t>
            </a:r>
          </a:p>
          <a:p>
            <a:pPr marL="285734" indent="-285734">
              <a:buAutoNum type="romanLcParenR"/>
            </a:pPr>
            <a:endParaRPr lang="en-US" baseline="0" dirty="0" smtClean="0"/>
          </a:p>
          <a:p>
            <a:pPr marL="285734" indent="-285734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2A486-443A-4E34-B535-42C780ED97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D2B74-A189-1945-B699-D2EA13587D15}" type="slidenum">
              <a:rPr lang="en-US"/>
              <a:pPr/>
              <a:t>20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971925" y="8831264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9" tIns="46445" rIns="93249" bIns="46445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BE6892-FB1B-6940-902F-8CFFDD87B2F5}" type="slidenum">
              <a:rPr lang="en-US" sz="1100" b="1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75" y="600075"/>
            <a:ext cx="3492500" cy="2619375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Scan with CPRL /RTS first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Cloud check on no detection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If still no detection, run through full sandbox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Output is forensic analysis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Send further files that were dropped onto the system to step #1 for recursive scan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Collect all data, including files, and upload (if configured) to </a:t>
            </a:r>
            <a:r>
              <a:rPr lang="en-US" baseline="0" dirty="0" err="1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FortiGuard</a:t>
            </a: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/ </a:t>
            </a:r>
            <a:r>
              <a:rPr lang="en-US" baseline="0" dirty="0" err="1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FortiCloud</a:t>
            </a: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All files should get signatures and WCF ratings for malicious domains the malware contacted </a:t>
            </a:r>
          </a:p>
        </p:txBody>
      </p:sp>
    </p:spTree>
    <p:extLst>
      <p:ext uri="{BB962C8B-B14F-4D97-AF65-F5344CB8AC3E}">
        <p14:creationId xmlns:p14="http://schemas.microsoft.com/office/powerpoint/2010/main" val="246269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FE8EB-B2ED-4DD7-A5D1-1C5BB066F5A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6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28800-1055-497E-98BA-BCA4DFF3B756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8</a:t>
            </a:fld>
            <a:endParaRPr lang="en-US" dirty="0" smtClean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77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28800-1055-497E-98BA-BCA4DFF3B756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9</a:t>
            </a:fld>
            <a:endParaRPr lang="en-US" smtClean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pitchFamily="-123" charset="0"/>
              <a:ea typeface="ＭＳ Ｐゴシック" pitchFamily="-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67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addition to the a stack of traditional and advanced security capabilities, management and performance capabilities play an important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C64CC-4455-4E27-AA16-847BCD7323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75" indent="-230175">
              <a:buFont typeface="Calibri" pitchFamily="34" charset="0"/>
              <a:buAutoNum type="arabicPeriod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Fortinet’s approach was to create Unified Threat Management. The UTM solution, which tightly integrate many functions and point products together into a single platform. </a:t>
            </a:r>
          </a:p>
          <a:p>
            <a:pPr marL="230175" indent="-230175">
              <a:buFont typeface="Calibri" pitchFamily="34" charset="0"/>
              <a:buAutoNum type="arabicPeriod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230175" indent="-230175">
              <a:buFont typeface="Calibri" pitchFamily="34" charset="0"/>
              <a:buAutoNum type="arabicPeriod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UTM is defined as a device that “Unifies” multiple security features, including firewall/VPN, Intrusion Detection/Prevention  and gateway antivirus, at a minimum, Fortinet offer s all these plus much more features.</a:t>
            </a:r>
          </a:p>
          <a:p>
            <a:pPr marL="230175" indent="-230175">
              <a:buFont typeface="Calibri" pitchFamily="34" charset="0"/>
              <a:buAutoNum type="arabicPeriod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230175" indent="-230175">
              <a:buFont typeface="Calibri" pitchFamily="34" charset="0"/>
              <a:buAutoNum type="arabicPeriod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We also leverage our FortiASIC to accelerate performance, and utilize our FortiGuard Labs for real-time global update service,  this solution effectively protects our customers in today’s challenging network environment</a:t>
            </a:r>
          </a:p>
          <a:p>
            <a:pPr marL="230175" indent="-230175">
              <a:buFont typeface="Calibri" pitchFamily="34" charset="0"/>
              <a:buAutoNum type="arabicPeriod"/>
            </a:pPr>
            <a:endParaRPr lang="en-US" sz="800" dirty="0">
              <a:latin typeface="Aria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1FEF-6DE1-4A33-90BD-FE418CF16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EFC20-0C21-5747-8BC9-8B9DB7AC265B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Microsoft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Active Protections Program (MAPP) is a program for security software providers. Members of MAPP receive security vulnerability information from the Microsoft Security Response Center (MSRC) in advance of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  <a:hlinkClick r:id="rId3"/>
              </a:rPr>
              <a:t>Microsoft's monthly security updates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.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98722-46D6-EB4B-819C-25CFC6BB4A0B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7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D9E4F-75E9-A84E-A70D-8C44852FCA9F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9" tIns="46445" rIns="93249" bIns="46445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A51FDA-2BC7-0F48-87A3-9357C5C52E79}" type="slidenum">
              <a:rPr lang="en-US" sz="1100" b="1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28788" y="600075"/>
            <a:ext cx="3495675" cy="2620963"/>
          </a:xfrm>
          <a:solidFill>
            <a:srgbClr val="FFFFFF"/>
          </a:solidFill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TODO:</a:t>
            </a:r>
          </a:p>
          <a:p>
            <a:endParaRPr lang="en-US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Add animation of breaking and Impact going away.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Kill</a:t>
            </a: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Chain Model: Attempt to break the chain early, to avoid the snowball effect</a:t>
            </a:r>
          </a:p>
          <a:p>
            <a:pPr>
              <a:buFont typeface="Arial" pitchFamily="34" charset="0"/>
              <a:buNone/>
            </a:pPr>
            <a:endParaRPr lang="en-US" baseline="0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Break at Disguise: Uncover the threat and mitigate early, and there is no Survivability or Impact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Break at Survivability (some point): The impact is much less than it could have been if it survived</a:t>
            </a:r>
          </a:p>
          <a:p>
            <a:pPr>
              <a:buFont typeface="Arial" pitchFamily="34" charset="0"/>
              <a:buChar char="•"/>
            </a:pPr>
            <a:endParaRPr lang="en-US" baseline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 typeface="Arial" pitchFamily="34" charset="0"/>
              <a:buNone/>
            </a:pPr>
            <a:endParaRPr lang="en-US" baseline="0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0958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image5.png" Type="http://schemas.openxmlformats.org/officeDocument/2006/relationships/image"/><Relationship Id="rId4" Target="../media/image2.png" Type="http://schemas.openxmlformats.org/officeDocument/2006/relationships/image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CFW-PPT-Titl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90919" y="1532270"/>
            <a:ext cx="7999509" cy="14700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90919" y="3215475"/>
            <a:ext cx="7999509" cy="834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91444" y="6527955"/>
            <a:ext cx="3083278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102A47"/>
                </a:solidFill>
                <a:latin typeface="Arial Narrow"/>
                <a:cs typeface="Arial Narrow"/>
              </a:rPr>
              <a:t>© Copyright 2013 Fortinet Inc. All rights reserved.</a:t>
            </a:r>
          </a:p>
        </p:txBody>
      </p:sp>
      <p:pic>
        <p:nvPicPr>
          <p:cNvPr id="2" name="Picture 1" descr="HPNS_Tag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13" y="5939364"/>
            <a:ext cx="2757081" cy="182627"/>
          </a:xfrm>
          <a:prstGeom prst="rect">
            <a:avLst/>
          </a:prstGeom>
        </p:spPr>
      </p:pic>
      <p:pic>
        <p:nvPicPr>
          <p:cNvPr id="4" name="Picture 3" descr="HPNS_PPT-Title_1440x1080-v3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15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5431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561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6425" cy="467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bg>
      <p:bgPr>
        <a:gradFill flip="none" rotWithShape="1">
          <a:gsLst>
            <a:gs pos="0">
              <a:srgbClr val="121619"/>
            </a:gs>
            <a:gs pos="100000">
              <a:srgbClr val="36424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35535"/>
      </p:ext>
    </p:extLst>
  </p:cSld>
  <p:clrMapOvr>
    <a:masterClrMapping/>
  </p:clrMapOvr>
  <p:transition>
    <p:wipe dir="r"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Slide">
    <p:bg>
      <p:bgPr>
        <a:gradFill flip="none" rotWithShape="1">
          <a:gsLst>
            <a:gs pos="0">
              <a:srgbClr val="AEB6BC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59428"/>
      </p:ext>
    </p:extLst>
  </p:cSld>
  <p:clrMapOvr>
    <a:masterClrMapping/>
  </p:clrMapOvr>
  <p:transition>
    <p:wipe dir="r"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bg>
      <p:bgPr>
        <a:gradFill flip="none" rotWithShape="1">
          <a:gsLst>
            <a:gs pos="0">
              <a:srgbClr val="AEB6BC"/>
            </a:gs>
            <a:gs pos="100000">
              <a:schemeClr val="bg1">
                <a:lumMod val="9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gradFill flip="none" rotWithShape="1">
          <a:gsLst>
            <a:gs pos="0">
              <a:srgbClr val="121619"/>
            </a:gs>
            <a:gs pos="100000">
              <a:srgbClr val="36424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10077"/>
      </p:ext>
    </p:extLst>
  </p:cSld>
  <p:clrMapOvr>
    <a:masterClrMapping/>
  </p:clrMapOvr>
  <p:transition>
    <p:wipe dir="r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15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596" y="1218630"/>
            <a:ext cx="8231833" cy="495790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" pitchFamily="28" charset="0"/>
              <a:buChar char="•"/>
              <a:tabLst/>
              <a:defRPr sz="2400"/>
            </a:lvl1pPr>
            <a:lvl2pPr marL="463550" marR="0" indent="-176213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2000"/>
            </a:lvl2pPr>
            <a:lvl3pPr marL="747713" marR="0" indent="-169863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1800"/>
            </a:lvl3pPr>
            <a:lvl4pPr marL="1139825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1800"/>
            </a:lvl4pPr>
            <a:lvl5pPr marL="149225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0446089"/>
      </p:ext>
    </p:extLst>
  </p:cSld>
  <p:clrMapOvr>
    <a:masterClrMapping/>
  </p:clrMapOvr>
  <p:transition>
    <p:wipe dir="r"/>
  </p:transition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472"/>
          </a:xfrm>
          <a:prstGeom prst="rect">
            <a:avLst/>
          </a:prstGeom>
        </p:spPr>
        <p:txBody>
          <a:bodyPr vert="horz"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68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6523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210670" y="6395530"/>
            <a:ext cx="1847782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fld id="{283C04FB-A394-5443-BF22-752C5A00CCA1}" type="slidenum">
              <a:rPr lang="en-US" sz="9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eaLnBrk="0" hangingPunct="0"/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" name="Picture 3" descr="HPNS_Taglin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4" y="6456286"/>
            <a:ext cx="2757081" cy="182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b="1" i="1">
          <a:solidFill>
            <a:srgbClr val="1B232A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73038" marR="0" indent="-17303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/>
        <a:buChar char="•"/>
        <a:tabLst/>
        <a:defRPr sz="2400" b="0" i="0">
          <a:solidFill>
            <a:srgbClr val="1B232A"/>
          </a:solidFill>
          <a:latin typeface="Arial Narrow"/>
          <a:ea typeface="+mn-ea"/>
          <a:cs typeface="Arial Narrow"/>
        </a:defRPr>
      </a:lvl1pPr>
      <a:lvl2pPr marL="463550" marR="0" indent="-176213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Lucida Grande"/>
        <a:buChar char="»"/>
        <a:tabLst/>
        <a:defRPr sz="2000" b="0" i="0">
          <a:solidFill>
            <a:srgbClr val="1B232A"/>
          </a:solidFill>
          <a:latin typeface="Arial Narrow"/>
          <a:ea typeface="+mn-ea"/>
          <a:cs typeface="Arial Narrow"/>
        </a:defRPr>
      </a:lvl2pPr>
      <a:lvl3pPr marL="747713" marR="0" indent="-169863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/>
        <a:buChar char="•"/>
        <a:tabLst/>
        <a:defRPr sz="1800" b="0" i="0">
          <a:solidFill>
            <a:srgbClr val="1B232A"/>
          </a:solidFill>
          <a:latin typeface="Arial Narrow"/>
          <a:ea typeface="+mn-ea"/>
          <a:cs typeface="Arial Narrow"/>
        </a:defRPr>
      </a:lvl3pPr>
      <a:lvl4pPr marL="1139825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Lucida Grande"/>
        <a:buChar char="»"/>
        <a:tabLst/>
        <a:defRPr sz="1800" b="0" i="0">
          <a:solidFill>
            <a:srgbClr val="1B232A"/>
          </a:solidFill>
          <a:latin typeface="Arial Narrow"/>
          <a:ea typeface="+mn-ea"/>
          <a:cs typeface="Arial Narrow"/>
        </a:defRPr>
      </a:lvl4pPr>
      <a:lvl5pPr marL="1492250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/>
        <a:buChar char="•"/>
        <a:tabLst/>
        <a:defRPr sz="1800" b="0" i="0">
          <a:solidFill>
            <a:srgbClr val="1B232A"/>
          </a:solidFill>
          <a:latin typeface="Arial Narrow"/>
          <a:ea typeface="+mn-ea"/>
          <a:cs typeface="Arial Narrow"/>
        </a:defRPr>
      </a:lvl5pPr>
      <a:lvl6pPr marL="19637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6pPr>
      <a:lvl7pPr marL="24209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7pPr>
      <a:lvl8pPr marL="28781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8pPr>
      <a:lvl9pPr marL="33353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jpe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6.xml.rels><?xml version="1.0" encoding="UTF-8" standalone="yes" ?><Relationships xmlns="http://schemas.openxmlformats.org/package/2006/relationships"><Relationship Id="rId8" Target="../media/image141.png" Type="http://schemas.openxmlformats.org/officeDocument/2006/relationships/image"/><Relationship Id="rId13" Target="../media/image146.jpeg" Type="http://schemas.openxmlformats.org/officeDocument/2006/relationships/image"/><Relationship Id="rId3" Target="../media/image136.png" Type="http://schemas.openxmlformats.org/officeDocument/2006/relationships/image"/><Relationship Id="rId7" Target="../media/image140.png" Type="http://schemas.openxmlformats.org/officeDocument/2006/relationships/image"/><Relationship Id="rId12" Target="../media/image14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1.xml" Type="http://schemas.openxmlformats.org/officeDocument/2006/relationships/slideLayout"/><Relationship Id="rId6" Target="../media/image139.png" Type="http://schemas.openxmlformats.org/officeDocument/2006/relationships/image"/><Relationship Id="rId11" Target="../media/image144.jpeg" Type="http://schemas.openxmlformats.org/officeDocument/2006/relationships/image"/><Relationship Id="rId5" Target="../media/image138.jpeg" Type="http://schemas.openxmlformats.org/officeDocument/2006/relationships/image"/><Relationship Id="rId15" Target="../media/image148.jpeg" Type="http://schemas.openxmlformats.org/officeDocument/2006/relationships/image"/><Relationship Id="rId10" Target="../media/image143.jpeg" Type="http://schemas.openxmlformats.org/officeDocument/2006/relationships/image"/><Relationship Id="rId4" Target="../media/image137.jpeg" Type="http://schemas.openxmlformats.org/officeDocument/2006/relationships/image"/><Relationship Id="rId9" Target="../media/image142.jpeg" Type="http://schemas.openxmlformats.org/officeDocument/2006/relationships/image"/><Relationship Id="rId14" Target="../media/image147.gif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 ?><Relationships xmlns="http://schemas.openxmlformats.org/package/2006/relationships"><Relationship Id="rId3" Target="../media/image153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155.png" Type="http://schemas.openxmlformats.org/officeDocument/2006/relationships/image"/><Relationship Id="rId5" Target="../media/image154.png" Type="http://schemas.openxmlformats.org/officeDocument/2006/relationships/image"/><Relationship Id="rId4" Target="../media/image143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13" Target="../media/image19.jpeg" Type="http://schemas.openxmlformats.org/officeDocument/2006/relationships/image"/><Relationship Id="rId18" Target="../media/image24.png" Type="http://schemas.openxmlformats.org/officeDocument/2006/relationships/image"/><Relationship Id="rId3" Target="../media/image9.gif" Type="http://schemas.openxmlformats.org/officeDocument/2006/relationships/image"/><Relationship Id="rId7" Target="../media/image13.png" Type="http://schemas.openxmlformats.org/officeDocument/2006/relationships/image"/><Relationship Id="rId12" Target="../media/image18.jpeg" Type="http://schemas.openxmlformats.org/officeDocument/2006/relationships/image"/><Relationship Id="rId17" Target="../media/image23.png" Type="http://schemas.openxmlformats.org/officeDocument/2006/relationships/image"/><Relationship Id="rId2" Target="../notesSlides/notesSlide2.xml" Type="http://schemas.openxmlformats.org/officeDocument/2006/relationships/notesSlide"/><Relationship Id="rId16" Target="../media/image22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12.png" Type="http://schemas.openxmlformats.org/officeDocument/2006/relationships/image"/><Relationship Id="rId11" Target="../media/image17.png" Type="http://schemas.openxmlformats.org/officeDocument/2006/relationships/image"/><Relationship Id="rId5" Target="../media/image11.png" Type="http://schemas.openxmlformats.org/officeDocument/2006/relationships/image"/><Relationship Id="rId15" Target="../media/image21.jpeg" Type="http://schemas.openxmlformats.org/officeDocument/2006/relationships/image"/><Relationship Id="rId10" Target="../media/image16.png" Type="http://schemas.openxmlformats.org/officeDocument/2006/relationships/image"/><Relationship Id="rId4" Target="../media/image10.png" Type="http://schemas.openxmlformats.org/officeDocument/2006/relationships/image"/><Relationship Id="rId9" Target="../media/image15.png" Type="http://schemas.openxmlformats.org/officeDocument/2006/relationships/image"/><Relationship Id="rId14" Target="../media/image20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hyperlink" Target="http://www3.gartner.com/RecognizedUs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 ?><Relationships xmlns="http://schemas.openxmlformats.org/package/2006/relationships"><Relationship Id="rId26" Target="../media/image53.jpeg" Type="http://schemas.openxmlformats.org/officeDocument/2006/relationships/image"/><Relationship Id="rId21" Target="../media/image49.jpeg" Type="http://schemas.openxmlformats.org/officeDocument/2006/relationships/image"/><Relationship Id="rId42" Target="../media/image63.jpeg" Type="http://schemas.openxmlformats.org/officeDocument/2006/relationships/image"/><Relationship Id="rId47" Target="http://rds.yahoo.com/_ylt=A0Je5m2nQ3FEQnwBzSCJzbkF;_ylu=X3oDMTBjcDR2NTN2BHBvcwM2BHNlYwNzcg--/SIG=1fm2ib0d0/EXP=1148359975/**http:/images.search.yahoo.com/search/images/view?back=http://images.search.yahoo.com/search/images?p=samsung+logo&amp;ei=UTF-8&amp;fr=slv1-msgr&amp;x=wrt&amp;w=185&amp;h=125&amp;imgurl=www.worldview-software.com/info/norman/index_files/Samsung-Logo.jpeg&amp;rurl=http://www.worldview-software.com/info/norman&amp;size=6.1kB&amp;name=Samsung-Logo.jpeg&amp;p=samsung+logo&amp;type=jpeg&amp;no=6&amp;tt=37,261&amp;ei=UTF-8" TargetMode="External" Type="http://schemas.openxmlformats.org/officeDocument/2006/relationships/hyperlink"/><Relationship Id="rId63" Target="../media/image77.jpeg" Type="http://schemas.openxmlformats.org/officeDocument/2006/relationships/image"/><Relationship Id="rId68" Target="http://images.google.com/imgres?imgurl=http://media.monster.com/xchartercomx/joblogo.gif&amp;imgrefurl=http://company.monster.com/chartercom/&amp;h=144&amp;w=207&amp;sz=8&amp;hl=en&amp;start=4&amp;tbnid=VpWQPfmiG6MnqM:&amp;tbnh=73&amp;tbnw=105&amp;prev=/images?q=Charter+Communications&amp;svnum=10&amp;hl=en&amp;rls=com.microsoft:*:IE-Address&amp;sa=N" TargetMode="External" Type="http://schemas.openxmlformats.org/officeDocument/2006/relationships/hyperlink"/><Relationship Id="rId84" Target="../media/image93.jpeg" Type="http://schemas.openxmlformats.org/officeDocument/2006/relationships/image"/><Relationship Id="rId89" Target="../media/image98.gif" Type="http://schemas.openxmlformats.org/officeDocument/2006/relationships/image"/><Relationship Id="rId16" Target="../media/image45.png" Type="http://schemas.openxmlformats.org/officeDocument/2006/relationships/image"/><Relationship Id="rId11" Target="../media/hdphoto6.wdp" Type="http://schemas.microsoft.com/office/2007/relationships/hdphoto"/><Relationship Id="rId32" Target="../media/image58.png" Type="http://schemas.openxmlformats.org/officeDocument/2006/relationships/image"/><Relationship Id="rId37" Target="http://images.google.com/imgres?imgurl=http://members.tripod.com/~robertpetzel/harley.gif&amp;imgrefurl=http://members.tripod.com/~queenbeanie/GIFS7.html&amp;h=140&amp;w=198&amp;sz=14&amp;tbnid=hf9oJEEq2bJ2QM:&amp;tbnh=70&amp;tbnw=99&amp;hl=en&amp;start=5&amp;prev=/images?q=Harley+Davidson+logo&amp;svnum=10&amp;hl=en&amp;lr=&amp;rls=GGLD,GGLD:2004-10,GGLD:en" TargetMode="External" Type="http://schemas.openxmlformats.org/officeDocument/2006/relationships/hyperlink"/><Relationship Id="rId53" Target="../media/image71.png" Type="http://schemas.openxmlformats.org/officeDocument/2006/relationships/image"/><Relationship Id="rId58" Target="http://images.google.com/imgres?imgurl=http://www.seachests.com/images/united-states-navy.gif&amp;imgrefurl=http://www.seachests.com/mall/logooptions.html&amp;h=191&amp;w=188&amp;sz=22&amp;tbnid=LQpLXa6zCM3DKM:&amp;tbnh=97&amp;tbnw=95&amp;hl=en&amp;start=12&amp;prev=/images?q=United+States+Navy&amp;svnum=10&amp;hl=en&amp;lr=&amp;sa=G" TargetMode="External" Type="http://schemas.openxmlformats.org/officeDocument/2006/relationships/hyperlink"/><Relationship Id="rId74" Target="../media/image84.png" Type="http://schemas.openxmlformats.org/officeDocument/2006/relationships/image"/><Relationship Id="rId79" Target="../media/image89.png" Type="http://schemas.openxmlformats.org/officeDocument/2006/relationships/image"/><Relationship Id="rId102" Target="../media/image111.jpeg" Type="http://schemas.openxmlformats.org/officeDocument/2006/relationships/image"/><Relationship Id="rId5" Target="../media/image41.png" Type="http://schemas.openxmlformats.org/officeDocument/2006/relationships/image"/><Relationship Id="rId90" Target="../media/image99.gif" Type="http://schemas.openxmlformats.org/officeDocument/2006/relationships/image"/><Relationship Id="rId95" Target="../media/image104.png" Type="http://schemas.openxmlformats.org/officeDocument/2006/relationships/image"/><Relationship Id="rId22" Target="../media/image50.png" Type="http://schemas.openxmlformats.org/officeDocument/2006/relationships/image"/><Relationship Id="rId27" Target="../media/image54.jpeg" Type="http://schemas.openxmlformats.org/officeDocument/2006/relationships/image"/><Relationship Id="rId43" Target="http://images.search.yahoo.com/search/images/view?back=http://images.search.yahoo.com/search/images?ei=UTF-8&amp;fr=slv8-msgr&amp;p=Singtel&amp;fr2=tab-web&amp;w=1692&amp;h=721&amp;imgurl=apan.net/meetings/taipei2005/logo/Singtel.jpg&amp;rurl=http://apan.net/meetings/taipei2005&amp;size=153.0kB&amp;name=Singtel.jpg&amp;p=Singtel&amp;type=jpeg&amp;no=1&amp;tt=9,811&amp;oid=2f548d7f58837770&amp;ei=UTF-8" TargetMode="External" Type="http://schemas.openxmlformats.org/officeDocument/2006/relationships/hyperlink"/><Relationship Id="rId48" Target="../media/image66.jpeg" Type="http://schemas.openxmlformats.org/officeDocument/2006/relationships/image"/><Relationship Id="rId64" Target="http://rds.yahoo.com/_ylt=A9gnMiE4cghFSQ4BLaSJzbkF;_ylu=X3oDMTBjMzRvMDBnBHBvcwM5BHNlYwNzcg--/SIG=1gldaqdmt/EXP=1158267832/**http:/images.search.yahoo.com/search/images/view?back=http://images.search.yahoo.com/search/images?p=NIntendo+logo&amp;ei=UTF-8&amp;fr=yfp-t-500&amp;x=wrt&amp;w=450&amp;h=156&amp;imgurl=www.cf-network.com/cfan/IMG/jpg/nintendo_logo.jpg&amp;rurl=http://www.cf-network.com/cfan/breve_cfan.php3?id_breve=11544&amp;size=19.3kB&amp;name=nintendo_logo.jpg&amp;p=NIntendo+logo&amp;type=jpeg&amp;no=9&amp;tt=19,553&amp;oid=1bc85824d4dc005e&amp;ei=UTF-8" TargetMode="External" Type="http://schemas.openxmlformats.org/officeDocument/2006/relationships/hyperlink"/><Relationship Id="rId69" Target="../media/image80.jpeg" Type="http://schemas.openxmlformats.org/officeDocument/2006/relationships/image"/><Relationship Id="rId80" Target="../media/image90.png" Type="http://schemas.openxmlformats.org/officeDocument/2006/relationships/image"/><Relationship Id="rId85" Target="../media/image94.png" Type="http://schemas.openxmlformats.org/officeDocument/2006/relationships/image"/><Relationship Id="rId12" Target="../media/image43.png" Type="http://schemas.openxmlformats.org/officeDocument/2006/relationships/image"/><Relationship Id="rId17" Target="../media/image46.jpeg" Type="http://schemas.openxmlformats.org/officeDocument/2006/relationships/image"/><Relationship Id="rId25" Target="http://images.google.com/imgres?imgurl=http://www.exitrealtyofnj.com/Image/dyn/Countrywide%20Financial%20Logo%20copy.jpg&amp;imgrefurl=http://www.exitrealtyofnj.com/html/rally2.aspx&amp;h=35&amp;w=218&amp;sz=13&amp;tbnid=dzeVgX2wjCAQJM:&amp;tbnh=16&amp;tbnw=102&amp;hl=en&amp;start=1&amp;prev=/images?q=Countrywide+Financial+logo&amp;svnum=10&amp;hl=en&amp;lr=&amp;rls=GGLD,GGLD:2004-10,GGLD:en" TargetMode="External" Type="http://schemas.openxmlformats.org/officeDocument/2006/relationships/hyperlink"/><Relationship Id="rId33" Target="http://www.telecomitalia.it/cgi-bin/tiportale/TIPortale/ep/start.do?tabId=0&amp;LANG=IT" TargetMode="External" Type="http://schemas.openxmlformats.org/officeDocument/2006/relationships/hyperlink"/><Relationship Id="rId38" Target="../media/image61.jpeg" Type="http://schemas.openxmlformats.org/officeDocument/2006/relationships/image"/><Relationship Id="rId46" Target="../media/image65.jpeg" Type="http://schemas.openxmlformats.org/officeDocument/2006/relationships/image"/><Relationship Id="rId59" Target="../media/image75.jpeg" Type="http://schemas.openxmlformats.org/officeDocument/2006/relationships/image"/><Relationship Id="rId67" Target="../media/image79.jpeg" Type="http://schemas.openxmlformats.org/officeDocument/2006/relationships/image"/><Relationship Id="rId103" Target="../media/image112.jpeg" Type="http://schemas.openxmlformats.org/officeDocument/2006/relationships/image"/><Relationship Id="rId20" Target="http://images.google.com/imgres?imgurl=http://debian.p-m-a.at/images/logo/unisys.jpg&amp;imgrefurl=http://www.p-m-a.at/content.php?open=159&amp;h=360&amp;w=576&amp;sz=17&amp;tbnid=tN95BUPWSxgJ:&amp;tbnh=82&amp;tbnw=132&amp;hl=en&amp;start=2&amp;prev=/images?q=unisys+logo&amp;svnum=10&amp;hl=en&amp;lr=&amp;newwindow=1" TargetMode="External" Type="http://schemas.openxmlformats.org/officeDocument/2006/relationships/hyperlink"/><Relationship Id="rId41" Target="http://rds.yahoo.com/_ylt=A0Je5qfO5ARFPw0B0xCJzbkF;_ylu=X3oDMTBjMHZkMjZyBHBvcwMxBHNlYwNzcg--/SIG=1g013bq58/EXP=1158035022/**http:/images.search.yahoo.com/search/images/view?back=http://images.search.yahoo.com/search/images?ei=UTF-8&amp;fr=slv8-msgr&amp;p=General%20Motors&amp;fr2=tab-web&amp;w=216&amp;h=216&amp;imgurl=www.autogazeta.com/n/200305/GMLogo.jpg&amp;rurl=http://www.ebabylone.com/infosearch.php?q=General_Motors&amp;size=6.2kB&amp;name=GMLogo.jpg&amp;p=General+Motors&amp;type=jpeg&amp;no=1&amp;tt=140,658&amp;oid=febe05c39cda0188&amp;ei=UTF-8" TargetMode="External" Type="http://schemas.openxmlformats.org/officeDocument/2006/relationships/hyperlink"/><Relationship Id="rId54" Target="../media/image72.png" Type="http://schemas.openxmlformats.org/officeDocument/2006/relationships/image"/><Relationship Id="rId62" Target="http://rds.yahoo.com/_ylt=A0Je5xcQRnFEJRkB5nmJzbkF;_ylu=X3oDMTBjZGM1ZGE1BHBvcwM1BHNlYwNzcg--/SIG=1f407a3pl/EXP=1148360592/**http:/images.search.yahoo.com/search/images/view?back=http://images.search.yahoo.com/search/images?ei=UTF-8&amp;fr=slv1-msgr&amp;p=burger%20king%20logo&amp;fr2=tab-web&amp;w=100&amp;h=100&amp;imgurl=www.hmshost.com/images/burgerkinglogo.jpg&amp;rurl=http://www.hmshost.com/fb/burgerking.php&amp;size=8.3kB&amp;name=burgerkinglogo.jpg&amp;p=burger+king+logo&amp;type=jpeg&amp;no=5&amp;tt=520&amp;ei=UTF-8" TargetMode="External" Type="http://schemas.openxmlformats.org/officeDocument/2006/relationships/hyperlink"/><Relationship Id="rId70" Target="https://www.dunkindonuts.com/Default.aspx" TargetMode="External" Type="http://schemas.openxmlformats.org/officeDocument/2006/relationships/hyperlink"/><Relationship Id="rId75" Target="../media/image85.png" Type="http://schemas.openxmlformats.org/officeDocument/2006/relationships/image"/><Relationship Id="rId83" Target="../media/image92.jpeg" Type="http://schemas.openxmlformats.org/officeDocument/2006/relationships/image"/><Relationship Id="rId88" Target="../media/image97.jpeg" Type="http://schemas.openxmlformats.org/officeDocument/2006/relationships/image"/><Relationship Id="rId91" Target="../media/image100.jpeg" Type="http://schemas.openxmlformats.org/officeDocument/2006/relationships/image"/><Relationship Id="rId96" Target="../media/image105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hdphoto2.wdp" Type="http://schemas.microsoft.com/office/2007/relationships/hdphoto"/><Relationship Id="rId15" Target="../media/hdphoto8.wdp" Type="http://schemas.microsoft.com/office/2007/relationships/hdphoto"/><Relationship Id="rId23" Target="../media/image51.jpeg" Type="http://schemas.openxmlformats.org/officeDocument/2006/relationships/image"/><Relationship Id="rId28" Target="../media/image55.png" Type="http://schemas.openxmlformats.org/officeDocument/2006/relationships/image"/><Relationship Id="rId36" Target="../media/image60.jpeg" Type="http://schemas.openxmlformats.org/officeDocument/2006/relationships/image"/><Relationship Id="rId49" Target="../media/image67.png" Type="http://schemas.openxmlformats.org/officeDocument/2006/relationships/image"/><Relationship Id="rId57" Target="../media/image74.png" Type="http://schemas.openxmlformats.org/officeDocument/2006/relationships/image"/><Relationship Id="rId10" Target="../media/hdphoto5.wdp" Type="http://schemas.microsoft.com/office/2007/relationships/hdphoto"/><Relationship Id="rId31" Target="http://www.polycom.com/home/1,1254,pw,00.html" TargetMode="External" Type="http://schemas.openxmlformats.org/officeDocument/2006/relationships/hyperlink"/><Relationship Id="rId44" Target="../media/image64.jpeg" Type="http://schemas.openxmlformats.org/officeDocument/2006/relationships/image"/><Relationship Id="rId52" Target="../media/image70.png" Type="http://schemas.openxmlformats.org/officeDocument/2006/relationships/image"/><Relationship Id="rId60" Target="http://www.globalcrossing.com/xml/index.xml" TargetMode="External" Type="http://schemas.openxmlformats.org/officeDocument/2006/relationships/hyperlink"/><Relationship Id="rId65" Target="../media/image78.jpeg" Type="http://schemas.openxmlformats.org/officeDocument/2006/relationships/image"/><Relationship Id="rId73" Target="../media/image83.png" Type="http://schemas.openxmlformats.org/officeDocument/2006/relationships/image"/><Relationship Id="rId78" Target="../media/image88.png" Type="http://schemas.openxmlformats.org/officeDocument/2006/relationships/image"/><Relationship Id="rId81" Target="../media/image91.jpeg" Type="http://schemas.openxmlformats.org/officeDocument/2006/relationships/image"/><Relationship Id="rId86" Target="../media/image95.jpeg" Type="http://schemas.openxmlformats.org/officeDocument/2006/relationships/image"/><Relationship Id="rId94" Target="../media/image103.jpeg" Type="http://schemas.openxmlformats.org/officeDocument/2006/relationships/image"/><Relationship Id="rId99" Target="../media/image108.png" Type="http://schemas.openxmlformats.org/officeDocument/2006/relationships/image"/><Relationship Id="rId101" Target="../media/image110.jpeg" Type="http://schemas.openxmlformats.org/officeDocument/2006/relationships/image"/><Relationship Id="rId4" Target="../media/image40.png" Type="http://schemas.openxmlformats.org/officeDocument/2006/relationships/image"/><Relationship Id="rId9" Target="../media/image42.png" Type="http://schemas.openxmlformats.org/officeDocument/2006/relationships/image"/><Relationship Id="rId13" Target="../media/image44.png" Type="http://schemas.openxmlformats.org/officeDocument/2006/relationships/image"/><Relationship Id="rId18" Target="../media/image47.jpeg" Type="http://schemas.openxmlformats.org/officeDocument/2006/relationships/image"/><Relationship Id="rId39" Target="http://rds.yahoo.com/_ylt=A0Je5xc5RHFE4RgBsiSJzbkF;_ylu=X3oDMTBjb3ZrYjNkBHBvcwM0BHNlYwNzcg--/SIG=1e267hgfn/EXP=1148360121/**http:/images.search.yahoo.com/search/images/view?back=http://images.search.yahoo.com/search/images?ei=UTF-8&amp;fr=slv1-msgr&amp;p=US%20Army%20logo&amp;fr2=tab-web&amp;w=74&amp;h=98&amp;imgurl=www.eotechinc.com/images/army_logo.jpg&amp;rurl=http://www.eotechinc.com/&amp;size=25.7kB&amp;name=army_logo.jpg&amp;p=US+Army+logo&amp;type=jpeg&amp;no=4&amp;tt=2,587&amp;ei=UTF-8" TargetMode="External" Type="http://schemas.openxmlformats.org/officeDocument/2006/relationships/hyperlink"/><Relationship Id="rId34" Target="../media/image59.png" Type="http://schemas.openxmlformats.org/officeDocument/2006/relationships/image"/><Relationship Id="rId50" Target="../media/image68.png" Type="http://schemas.openxmlformats.org/officeDocument/2006/relationships/image"/><Relationship Id="rId55" Target="http://moneycentral.msn.com/investor/home.asp" TargetMode="External" Type="http://schemas.openxmlformats.org/officeDocument/2006/relationships/hyperlink"/><Relationship Id="rId76" Target="../media/image86.png" Type="http://schemas.openxmlformats.org/officeDocument/2006/relationships/image"/><Relationship Id="rId97" Target="../media/image106.jpeg" Type="http://schemas.openxmlformats.org/officeDocument/2006/relationships/image"/><Relationship Id="rId104" Target="../media/image113.jpeg" Type="http://schemas.openxmlformats.org/officeDocument/2006/relationships/image"/><Relationship Id="rId7" Target="../media/hdphoto3.wdp" Type="http://schemas.microsoft.com/office/2007/relationships/hdphoto"/><Relationship Id="rId71" Target="../media/image81.png" Type="http://schemas.openxmlformats.org/officeDocument/2006/relationships/image"/><Relationship Id="rId92" Target="../media/image101.png" Type="http://schemas.openxmlformats.org/officeDocument/2006/relationships/image"/><Relationship Id="rId2" Target="../notesSlides/notesSlide4.xml" Type="http://schemas.openxmlformats.org/officeDocument/2006/relationships/notesSlide"/><Relationship Id="rId29" Target="../media/image56.png" Type="http://schemas.openxmlformats.org/officeDocument/2006/relationships/image"/><Relationship Id="rId24" Target="../media/image52.png" Type="http://schemas.openxmlformats.org/officeDocument/2006/relationships/image"/><Relationship Id="rId40" Target="../media/image62.jpeg" Type="http://schemas.openxmlformats.org/officeDocument/2006/relationships/image"/><Relationship Id="rId45" Target="http://images.google.com/imgres?imgurl=http://i96.photobucket.com/albums/l200/1deep_01/8823_espn_logo_150_12071.jpg&amp;imgrefurl=http://profile.myspace.com/index.cfm?fuseaction=user.viewprofile&amp;friendid=110536578&amp;h=150&amp;w=150&amp;sz=7&amp;hl=en&amp;start=10&amp;tbnid=H8HncxH0aTKDdM:&amp;tbnh=96&amp;tbnw=96&amp;prev=/images?q=ESPN+logo&amp;svnum=10&amp;hl=en&amp;rls=com.microsoft:*:IE-Address" TargetMode="External" Type="http://schemas.openxmlformats.org/officeDocument/2006/relationships/hyperlink"/><Relationship Id="rId66" Target="http://images.google.com/imgres?imgurl=http://news.softpedia.com/images/news2/Orange-Business-Services-Expands-Business-Everywhere-in-the-US-by-Partnering-with-T-Mobile-HotSpot-2.jpg&amp;imgrefurl=http://news.softpedia.com/news/Orange-Business-Services-Expands-Business-Everywhere-in-the-US-by-Partnering-with-T-Mobile-HotSpot-28492.shtml&amp;h=220&amp;w=220&amp;sz=4&amp;hl=en&amp;start=3&amp;tbnid=iUcv46t7VxtZxM:&amp;tbnh=107&amp;tbnw=107&amp;prev=/images?q=Orange+Business+Services&amp;svnum=10&amp;hl=en&amp;lr=" TargetMode="External" Type="http://schemas.openxmlformats.org/officeDocument/2006/relationships/hyperlink"/><Relationship Id="rId87" Target="../media/image96.png" Type="http://schemas.openxmlformats.org/officeDocument/2006/relationships/image"/><Relationship Id="rId61" Target="../media/image76.png" Type="http://schemas.openxmlformats.org/officeDocument/2006/relationships/image"/><Relationship Id="rId82" Target="http://www.google.com/imgres?imgurl=http://tech4teens.files.wordpress.com/2009/04/sprint-logo.jpg&amp;imgrefurl=http://teentechblog.com/2009/04/24/6-new-and-upcoming-sprint-phones/&amp;h=1021&amp;w=2052&amp;sz=77&amp;tbnid=Ogvgmy0giqF8EM:&amp;tbnh=75&amp;tbnw=150&amp;prev=/images?q=sprint+logo&amp;usg=__EJ3jMVVpkvfTs1u9wRwc6m_9nSU=&amp;ei=UrtCSu2SG4KyswO7gpDMDw&amp;sa=X&amp;oi=image_result&amp;resnum=1&amp;ct=image" TargetMode="External" Type="http://schemas.openxmlformats.org/officeDocument/2006/relationships/hyperlink"/><Relationship Id="rId19" Target="../media/image48.jpeg" Type="http://schemas.openxmlformats.org/officeDocument/2006/relationships/image"/><Relationship Id="rId14" Target="../media/hdphoto7.wdp" Type="http://schemas.microsoft.com/office/2007/relationships/hdphoto"/><Relationship Id="rId30" Target="../media/image57.png" Type="http://schemas.openxmlformats.org/officeDocument/2006/relationships/image"/><Relationship Id="rId35" Target="http://www.metadesign.de/photos/komp_cd/VW_Logo_r.jpg" TargetMode="External" Type="http://schemas.openxmlformats.org/officeDocument/2006/relationships/hyperlink"/><Relationship Id="rId56" Target="../media/image73.png" Type="http://schemas.openxmlformats.org/officeDocument/2006/relationships/image"/><Relationship Id="rId77" Target="../media/image87.jpeg" Type="http://schemas.openxmlformats.org/officeDocument/2006/relationships/image"/><Relationship Id="rId100" Target="../media/image109.jpeg" Type="http://schemas.openxmlformats.org/officeDocument/2006/relationships/image"/><Relationship Id="rId8" Target="../media/hdphoto4.wdp" Type="http://schemas.microsoft.com/office/2007/relationships/hdphoto"/><Relationship Id="rId51" Target="../media/image69.png" Type="http://schemas.openxmlformats.org/officeDocument/2006/relationships/image"/><Relationship Id="rId72" Target="../media/image82.jpeg" Type="http://schemas.openxmlformats.org/officeDocument/2006/relationships/image"/><Relationship Id="rId93" Target="../media/image102.gif" Type="http://schemas.openxmlformats.org/officeDocument/2006/relationships/image"/><Relationship Id="rId98" Target="../media/image107.png" Type="http://schemas.openxmlformats.org/officeDocument/2006/relationships/image"/><Relationship Id="rId3" Target="../media/image37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8157" y="1405288"/>
            <a:ext cx="7999509" cy="10676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Fortinet </a:t>
            </a:r>
            <a:br>
              <a:rPr lang="en-US" b="1" dirty="0" smtClean="0"/>
            </a:br>
            <a:r>
              <a:rPr lang="en-US" b="1" dirty="0" smtClean="0"/>
              <a:t>High Performance Network Security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6283" y="3427140"/>
            <a:ext cx="7999509" cy="1058233"/>
          </a:xfrm>
        </p:spPr>
        <p:txBody>
          <a:bodyPr/>
          <a:lstStyle/>
          <a:p>
            <a:r>
              <a:rPr lang="en-US" dirty="0" smtClean="0"/>
              <a:t>Data Connectors – Los Angeles</a:t>
            </a:r>
          </a:p>
          <a:p>
            <a:r>
              <a:rPr lang="en-US" dirty="0" smtClean="0"/>
              <a:t>Edwin Mendoza – Manager Systems Engineering</a:t>
            </a:r>
          </a:p>
          <a:p>
            <a:r>
              <a:rPr lang="en-US" dirty="0" smtClean="0"/>
              <a:t>1/23/2020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4" y="274638"/>
            <a:ext cx="7089775" cy="604837"/>
          </a:xfrm>
        </p:spPr>
        <p:txBody>
          <a:bodyPr/>
          <a:lstStyle/>
          <a:p>
            <a:r>
              <a:rPr lang="en-US" dirty="0" smtClean="0"/>
              <a:t>Fortinet 3</a:t>
            </a:r>
            <a:r>
              <a:rPr lang="en-US" baseline="30000" dirty="0" smtClean="0"/>
              <a:t>rd</a:t>
            </a:r>
            <a:r>
              <a:rPr lang="en-US" dirty="0" smtClean="0"/>
              <a:t> Largest Network Security Vendor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73916" y="5918777"/>
            <a:ext cx="50161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dirty="0" smtClean="0"/>
              <a:t>(1) IDC Worldwide Security Appliances Tracker, September 2013 (market share based on factory revenue)</a:t>
            </a:r>
            <a:endParaRPr lang="en-US" sz="1000" b="1" i="1" dirty="0"/>
          </a:p>
        </p:txBody>
      </p:sp>
      <p:pic>
        <p:nvPicPr>
          <p:cNvPr id="6" name="Picture 2" descr="http://www.item-media.co.il/User_Data/Image/id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61" y="1302327"/>
            <a:ext cx="17065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15480" y="5850659"/>
            <a:ext cx="408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800" b="1" dirty="0"/>
              <a:t>Notes</a:t>
            </a:r>
          </a:p>
        </p:txBody>
      </p:sp>
      <p:sp>
        <p:nvSpPr>
          <p:cNvPr id="8" name="AutoShape 65"/>
          <p:cNvSpPr>
            <a:spLocks noChangeArrowheads="1"/>
          </p:cNvSpPr>
          <p:nvPr/>
        </p:nvSpPr>
        <p:spPr bwMode="auto">
          <a:xfrm>
            <a:off x="304800" y="1524000"/>
            <a:ext cx="3308560" cy="579438"/>
          </a:xfrm>
          <a:prstGeom prst="roundRect">
            <a:avLst>
              <a:gd name="adj" fmla="val 16667"/>
            </a:avLst>
          </a:prstGeom>
          <a:solidFill>
            <a:srgbClr val="64676D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norm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400" dirty="0">
                <a:solidFill>
                  <a:schemeClr val="bg1"/>
                </a:solidFill>
              </a:rPr>
              <a:t>Worldwide </a:t>
            </a:r>
            <a:r>
              <a:rPr lang="en-US" sz="1400" dirty="0" smtClean="0">
                <a:solidFill>
                  <a:schemeClr val="bg1"/>
                </a:solidFill>
              </a:rPr>
              <a:t>Security Appliance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1400" dirty="0" smtClean="0">
                <a:solidFill>
                  <a:schemeClr val="bg1"/>
                </a:solidFill>
              </a:rPr>
              <a:t>Market Share Q2 2013 </a:t>
            </a:r>
            <a:r>
              <a:rPr lang="en-US" sz="1400" baseline="30000" dirty="0">
                <a:solidFill>
                  <a:schemeClr val="bg1"/>
                </a:solidFill>
              </a:rPr>
              <a:t>(1)</a:t>
            </a:r>
          </a:p>
        </p:txBody>
      </p:sp>
      <p:graphicFrame>
        <p:nvGraphicFramePr>
          <p:cNvPr id="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94961"/>
              </p:ext>
            </p:extLst>
          </p:nvPr>
        </p:nvGraphicFramePr>
        <p:xfrm>
          <a:off x="304800" y="2438400"/>
          <a:ext cx="3418464" cy="2650302"/>
        </p:xfrm>
        <a:graphic>
          <a:graphicData uri="http://schemas.openxmlformats.org/drawingml/2006/table">
            <a:tbl>
              <a:tblPr/>
              <a:tblGrid>
                <a:gridCol w="448635"/>
                <a:gridCol w="1376556"/>
                <a:gridCol w="734291"/>
                <a:gridCol w="858982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Rank</a:t>
                      </a:r>
                    </a:p>
                  </a:txBody>
                  <a:tcPr marL="36576" marR="36576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Company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Market Share (%)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Growth Y/Y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36576" marR="0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Cisco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16.2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0%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6576" marR="36576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Check Point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12.5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 4%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36576" marR="0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6.2</a:t>
                      </a:r>
                    </a:p>
                  </a:txBody>
                  <a:tcPr marL="36576" marR="22860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13%</a:t>
                      </a:r>
                    </a:p>
                  </a:txBody>
                  <a:tcPr marL="36576" marR="22860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36576" marR="0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Juniper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5.5</a:t>
                      </a:r>
                    </a:p>
                  </a:txBody>
                  <a:tcPr marL="36576" marR="22860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(19%)</a:t>
                      </a:r>
                    </a:p>
                  </a:txBody>
                  <a:tcPr marL="36576" marR="22860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36576" marR="0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69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Blue Coat</a:t>
                      </a:r>
                    </a:p>
                  </a:txBody>
                  <a:tcPr marL="36576" marR="36576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69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5.1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22860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69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61%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22860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693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36576" marR="36576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McAfee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5.0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10%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0" marT="36576" marB="3657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Market Size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$8.5 Bil.</a:t>
                      </a: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36576" marR="0"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22" y="3604734"/>
            <a:ext cx="1233487" cy="1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/>
        </p:nvGraphicFramePr>
        <p:xfrm>
          <a:off x="3893128" y="2050473"/>
          <a:ext cx="4876800" cy="350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1168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_h2"/>
          <p:cNvSpPr>
            <a:spLocks noGrp="1"/>
          </p:cNvSpPr>
          <p:nvPr>
            <p:ph type="body" sz="quarter" idx="4294967295"/>
          </p:nvPr>
        </p:nvSpPr>
        <p:spPr bwMode="gray">
          <a:xfrm>
            <a:off x="152400" y="1219200"/>
            <a:ext cx="8496300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b="1" noProof="1" smtClean="0">
                <a:solidFill>
                  <a:schemeClr val="accent4"/>
                </a:solidFill>
              </a:rPr>
              <a:t>Today‘s Requirements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304800" y="1752600"/>
            <a:ext cx="3124200" cy="1937538"/>
            <a:chOff x="304800" y="4750795"/>
            <a:chExt cx="2536104" cy="1937538"/>
          </a:xfrm>
        </p:grpSpPr>
        <p:cxnSp>
          <p:nvCxnSpPr>
            <p:cNvPr id="17" name="Gerade Verbindung 46"/>
            <p:cNvCxnSpPr/>
            <p:nvPr/>
          </p:nvCxnSpPr>
          <p:spPr bwMode="gray">
            <a:xfrm>
              <a:off x="304800" y="4826995"/>
              <a:ext cx="243840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18" name="Text Box 13"/>
            <p:cNvSpPr txBox="1">
              <a:spLocks noChangeArrowheads="1"/>
            </p:cNvSpPr>
            <p:nvPr/>
          </p:nvSpPr>
          <p:spPr bwMode="gray">
            <a:xfrm>
              <a:off x="304800" y="4750795"/>
              <a:ext cx="2536104" cy="1937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/>
              <a:r>
                <a:rPr lang="en-US" sz="2000" b="1" dirty="0" smtClean="0">
                  <a:solidFill>
                    <a:prstClr val="black"/>
                  </a:solidFill>
                </a:rPr>
                <a:t>NGFW</a:t>
              </a:r>
              <a:endParaRPr lang="en-US" sz="2000" b="1" dirty="0">
                <a:solidFill>
                  <a:prstClr val="black"/>
                </a:solidFill>
              </a:endParaRP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FW/VPN</a:t>
              </a: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IPS/App Control</a:t>
              </a: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Web Filtering/</a:t>
              </a:r>
              <a:r>
                <a:rPr lang="en-US" sz="1400" dirty="0" err="1" smtClean="0"/>
                <a:t>Botnet</a:t>
              </a:r>
              <a:r>
                <a:rPr lang="en-US" sz="1400" dirty="0" smtClean="0"/>
                <a:t> Intelligence</a:t>
              </a: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Advanced Threat Protection</a:t>
              </a: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Security Updates</a:t>
              </a: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endParaRPr lang="en-US" sz="1600" dirty="0"/>
            </a:p>
            <a:p>
              <a:pPr defTabSz="801688"/>
              <a:endParaRPr lang="en-US" sz="1400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" name="Gruppieren 73"/>
          <p:cNvGrpSpPr/>
          <p:nvPr/>
        </p:nvGrpSpPr>
        <p:grpSpPr>
          <a:xfrm>
            <a:off x="5749047" y="1813883"/>
            <a:ext cx="3071896" cy="1475873"/>
            <a:chOff x="5749047" y="2083795"/>
            <a:chExt cx="3071896" cy="1475873"/>
          </a:xfrm>
        </p:grpSpPr>
        <p:cxnSp>
          <p:nvCxnSpPr>
            <p:cNvPr id="23" name="Gerade Verbindung 74"/>
            <p:cNvCxnSpPr/>
            <p:nvPr/>
          </p:nvCxnSpPr>
          <p:spPr bwMode="gray">
            <a:xfrm>
              <a:off x="5749047" y="2083796"/>
              <a:ext cx="307189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6172200" y="2083795"/>
              <a:ext cx="2648743" cy="1475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algn="r" defTabSz="801688"/>
              <a:r>
                <a:rPr lang="en-US" sz="2000" b="1" dirty="0" smtClean="0">
                  <a:solidFill>
                    <a:prstClr val="black"/>
                  </a:solidFill>
                </a:rPr>
                <a:t>High Capacity/Speed</a:t>
              </a:r>
              <a:endParaRPr lang="en-US" sz="2000" b="1" dirty="0">
                <a:solidFill>
                  <a:prstClr val="black"/>
                </a:solidFill>
              </a:endParaRPr>
            </a:p>
            <a:p>
              <a:pPr marL="285750" indent="-285750" algn="r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1 to 10G NGFW Throughput </a:t>
              </a:r>
            </a:p>
            <a:p>
              <a:pPr marL="285750" indent="-285750" algn="r" defTabSz="801688">
                <a:buClr>
                  <a:schemeClr val="accent4"/>
                </a:buClr>
              </a:pPr>
              <a:r>
                <a:rPr lang="en-US" sz="1400" dirty="0" smtClean="0"/>
                <a:t>IPS</a:t>
              </a:r>
            </a:p>
            <a:p>
              <a:pPr marL="285750" indent="-285750" algn="r" defTabSz="801688">
                <a:buClr>
                  <a:schemeClr val="accent4"/>
                </a:buClr>
              </a:pPr>
              <a:r>
                <a:rPr lang="en-US" sz="1400" dirty="0" smtClean="0"/>
                <a:t>AV</a:t>
              </a:r>
            </a:p>
            <a:p>
              <a:pPr marL="285750" indent="-285750" algn="r" defTabSz="801688">
                <a:buClr>
                  <a:schemeClr val="accent4"/>
                </a:buClr>
              </a:pPr>
              <a:r>
                <a:rPr lang="en-US" sz="1400" dirty="0" smtClean="0"/>
                <a:t>SSL </a:t>
              </a:r>
            </a:p>
            <a:p>
              <a:pPr marL="285750" indent="-285750" algn="r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1G/10G Ports</a:t>
              </a:r>
            </a:p>
          </p:txBody>
        </p:sp>
      </p:grpSp>
      <p:grpSp>
        <p:nvGrpSpPr>
          <p:cNvPr id="6" name="Gruppieren 76"/>
          <p:cNvGrpSpPr/>
          <p:nvPr/>
        </p:nvGrpSpPr>
        <p:grpSpPr>
          <a:xfrm>
            <a:off x="6324600" y="3527014"/>
            <a:ext cx="2572543" cy="1044986"/>
            <a:chOff x="6324600" y="4380209"/>
            <a:chExt cx="2572543" cy="1044986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gray">
            <a:xfrm>
              <a:off x="6324600" y="4380209"/>
              <a:ext cx="2572543" cy="1044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algn="r" defTabSz="801688"/>
              <a:r>
                <a:rPr lang="en-US" sz="2000" b="1" dirty="0" smtClean="0">
                  <a:solidFill>
                    <a:prstClr val="black"/>
                  </a:solidFill>
                </a:rPr>
                <a:t>Compact Appliance</a:t>
              </a:r>
              <a:endParaRPr lang="en-US" sz="2000" b="1" dirty="0">
                <a:solidFill>
                  <a:prstClr val="black"/>
                </a:solidFill>
              </a:endParaRPr>
            </a:p>
            <a:p>
              <a:pPr marL="285750" indent="-285750" algn="r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Power Efficient</a:t>
              </a:r>
            </a:p>
            <a:p>
              <a:pPr marL="285750" indent="-285750" algn="r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Space Saving </a:t>
              </a:r>
            </a:p>
            <a:p>
              <a:pPr marL="285750" indent="-285750" algn="r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Flexible HA options</a:t>
              </a:r>
            </a:p>
          </p:txBody>
        </p:sp>
        <p:cxnSp>
          <p:nvCxnSpPr>
            <p:cNvPr id="27" name="Gerade Verbindung 78"/>
            <p:cNvCxnSpPr/>
            <p:nvPr/>
          </p:nvCxnSpPr>
          <p:spPr bwMode="gray">
            <a:xfrm>
              <a:off x="6536987" y="4447752"/>
              <a:ext cx="228395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9" name="Gruppieren 79"/>
          <p:cNvGrpSpPr/>
          <p:nvPr/>
        </p:nvGrpSpPr>
        <p:grpSpPr>
          <a:xfrm>
            <a:off x="304800" y="3581400"/>
            <a:ext cx="2312670" cy="1044986"/>
            <a:chOff x="247650" y="4336844"/>
            <a:chExt cx="2312670" cy="1044986"/>
          </a:xfrm>
        </p:grpSpPr>
        <p:cxnSp>
          <p:nvCxnSpPr>
            <p:cNvPr id="29" name="Gerade Verbindung 80"/>
            <p:cNvCxnSpPr/>
            <p:nvPr/>
          </p:nvCxnSpPr>
          <p:spPr bwMode="gray">
            <a:xfrm>
              <a:off x="323850" y="4404387"/>
              <a:ext cx="223647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30" name="Text Box 13"/>
            <p:cNvSpPr txBox="1">
              <a:spLocks noChangeArrowheads="1"/>
            </p:cNvSpPr>
            <p:nvPr/>
          </p:nvSpPr>
          <p:spPr bwMode="gray">
            <a:xfrm>
              <a:off x="247650" y="4336844"/>
              <a:ext cx="2286000" cy="1044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/>
              <a:r>
                <a:rPr lang="en-US" sz="2000" b="1" dirty="0" smtClean="0">
                  <a:solidFill>
                    <a:prstClr val="black"/>
                  </a:solidFill>
                </a:rPr>
                <a:t>Cloud Ready</a:t>
              </a:r>
              <a:endParaRPr lang="en-US" sz="2000" b="1" dirty="0">
                <a:solidFill>
                  <a:prstClr val="black"/>
                </a:solidFill>
              </a:endParaRP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Directory Integration</a:t>
              </a:r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Actionable Reporting</a:t>
              </a:r>
              <a:endParaRPr lang="en-US" sz="1400" dirty="0"/>
            </a:p>
            <a:p>
              <a:pPr marL="285750" indent="-285750" defTabSz="801688">
                <a:buClr>
                  <a:schemeClr val="accent4"/>
                </a:buClr>
                <a:buFont typeface="Arial"/>
                <a:buChar char="•"/>
              </a:pPr>
              <a:r>
                <a:rPr lang="en-US" sz="1400" dirty="0" smtClean="0"/>
                <a:t>3</a:t>
              </a:r>
              <a:r>
                <a:rPr lang="en-US" sz="1400" baseline="30000" dirty="0" smtClean="0"/>
                <a:t>rd</a:t>
              </a:r>
              <a:r>
                <a:rPr lang="en-US" sz="1400" dirty="0" smtClean="0"/>
                <a:t> Party Eco System</a:t>
              </a:r>
              <a:endParaRPr lang="en-US" sz="1200" dirty="0"/>
            </a:p>
          </p:txBody>
        </p:sp>
      </p:grpSp>
      <p:grpSp>
        <p:nvGrpSpPr>
          <p:cNvPr id="16" name="Gruppieren 26"/>
          <p:cNvGrpSpPr/>
          <p:nvPr/>
        </p:nvGrpSpPr>
        <p:grpSpPr>
          <a:xfrm>
            <a:off x="2729400" y="2095267"/>
            <a:ext cx="3747600" cy="3750791"/>
            <a:chOff x="2696618" y="1812870"/>
            <a:chExt cx="3747600" cy="3750791"/>
          </a:xfrm>
          <a:effectLst/>
        </p:grpSpPr>
        <p:sp>
          <p:nvSpPr>
            <p:cNvPr id="7" name="Oval 29"/>
            <p:cNvSpPr>
              <a:spLocks noChangeArrowheads="1"/>
            </p:cNvSpPr>
            <p:nvPr/>
          </p:nvSpPr>
          <p:spPr bwMode="gray">
            <a:xfrm>
              <a:off x="2696618" y="1812870"/>
              <a:ext cx="3747600" cy="374760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prstDash val="lgDash"/>
              <a:round/>
              <a:headEnd/>
              <a:tailEnd/>
            </a:ln>
            <a:effectLst>
              <a:outerShdw blurRad="127000" dist="127000" dir="18900000" sy="23000" kx="-1200000" algn="bl" rotWithShape="0">
                <a:prstClr val="black">
                  <a:alpha val="15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endParaRPr lang="de-DE" noProof="1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696628" y="1816071"/>
              <a:ext cx="3747590" cy="374759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prstDash val="lgDash"/>
              <a:round/>
              <a:headEnd/>
              <a:tailEnd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uppieren 30"/>
          <p:cNvGrpSpPr/>
          <p:nvPr/>
        </p:nvGrpSpPr>
        <p:grpSpPr>
          <a:xfrm>
            <a:off x="2819400" y="2209800"/>
            <a:ext cx="3528000" cy="3528000"/>
            <a:chOff x="2796999" y="1916114"/>
            <a:chExt cx="3528000" cy="3528000"/>
          </a:xfrm>
          <a:effectLst>
            <a:reflection blurRad="6350" stA="44000" endPos="40000" dist="215900" dir="5400000" sy="-100000" algn="bl" rotWithShape="0"/>
          </a:effectLst>
        </p:grpSpPr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2882718" y="1916114"/>
              <a:ext cx="2026231" cy="1544064"/>
            </a:xfrm>
            <a:custGeom>
              <a:avLst/>
              <a:gdLst/>
              <a:ahLst/>
              <a:cxnLst>
                <a:cxn ang="0">
                  <a:pos x="1261" y="510"/>
                </a:cxn>
                <a:cxn ang="0">
                  <a:pos x="1308" y="472"/>
                </a:cxn>
                <a:cxn ang="0">
                  <a:pos x="1339" y="484"/>
                </a:cxn>
                <a:cxn ang="0">
                  <a:pos x="1404" y="503"/>
                </a:cxn>
                <a:cxn ang="0">
                  <a:pos x="1521" y="385"/>
                </a:cxn>
                <a:cxn ang="0">
                  <a:pos x="1404" y="268"/>
                </a:cxn>
                <a:cxn ang="0">
                  <a:pos x="1342" y="286"/>
                </a:cxn>
                <a:cxn ang="0">
                  <a:pos x="1308" y="300"/>
                </a:cxn>
                <a:cxn ang="0">
                  <a:pos x="1260" y="252"/>
                </a:cxn>
                <a:cxn ang="0">
                  <a:pos x="1260" y="251"/>
                </a:cxn>
                <a:cxn ang="0">
                  <a:pos x="1260" y="251"/>
                </a:cxn>
                <a:cxn ang="0">
                  <a:pos x="1260" y="0"/>
                </a:cxn>
                <a:cxn ang="0">
                  <a:pos x="1260" y="0"/>
                </a:cxn>
                <a:cxn ang="0">
                  <a:pos x="0" y="915"/>
                </a:cxn>
                <a:cxn ang="0">
                  <a:pos x="239" y="992"/>
                </a:cxn>
                <a:cxn ang="0">
                  <a:pos x="240" y="993"/>
                </a:cxn>
                <a:cxn ang="0">
                  <a:pos x="300" y="962"/>
                </a:cxn>
                <a:cxn ang="0">
                  <a:pos x="297" y="925"/>
                </a:cxn>
                <a:cxn ang="0">
                  <a:pos x="300" y="861"/>
                </a:cxn>
                <a:cxn ang="0">
                  <a:pos x="448" y="785"/>
                </a:cxn>
                <a:cxn ang="0">
                  <a:pos x="523" y="933"/>
                </a:cxn>
                <a:cxn ang="0">
                  <a:pos x="485" y="989"/>
                </a:cxn>
                <a:cxn ang="0">
                  <a:pos x="464" y="1015"/>
                </a:cxn>
                <a:cxn ang="0">
                  <a:pos x="486" y="1072"/>
                </a:cxn>
                <a:cxn ang="0">
                  <a:pos x="495" y="1076"/>
                </a:cxn>
                <a:cxn ang="0">
                  <a:pos x="750" y="1159"/>
                </a:cxn>
                <a:cxn ang="0">
                  <a:pos x="1260" y="789"/>
                </a:cxn>
                <a:cxn ang="0">
                  <a:pos x="1260" y="789"/>
                </a:cxn>
                <a:cxn ang="0">
                  <a:pos x="1260" y="520"/>
                </a:cxn>
                <a:cxn ang="0">
                  <a:pos x="1261" y="510"/>
                </a:cxn>
              </a:cxnLst>
              <a:rect l="0" t="0" r="r" b="b"/>
              <a:pathLst>
                <a:path w="1521" h="1159">
                  <a:moveTo>
                    <a:pt x="1261" y="510"/>
                  </a:moveTo>
                  <a:cubicBezTo>
                    <a:pt x="1265" y="489"/>
                    <a:pt x="1284" y="472"/>
                    <a:pt x="1308" y="472"/>
                  </a:cubicBezTo>
                  <a:cubicBezTo>
                    <a:pt x="1320" y="472"/>
                    <a:pt x="1331" y="476"/>
                    <a:pt x="1339" y="484"/>
                  </a:cubicBezTo>
                  <a:cubicBezTo>
                    <a:pt x="1358" y="496"/>
                    <a:pt x="1380" y="503"/>
                    <a:pt x="1404" y="503"/>
                  </a:cubicBezTo>
                  <a:cubicBezTo>
                    <a:pt x="1469" y="503"/>
                    <a:pt x="1521" y="450"/>
                    <a:pt x="1521" y="385"/>
                  </a:cubicBezTo>
                  <a:cubicBezTo>
                    <a:pt x="1521" y="320"/>
                    <a:pt x="1469" y="268"/>
                    <a:pt x="1404" y="268"/>
                  </a:cubicBezTo>
                  <a:cubicBezTo>
                    <a:pt x="1381" y="268"/>
                    <a:pt x="1360" y="274"/>
                    <a:pt x="1342" y="286"/>
                  </a:cubicBezTo>
                  <a:cubicBezTo>
                    <a:pt x="1333" y="294"/>
                    <a:pt x="1321" y="300"/>
                    <a:pt x="1308" y="300"/>
                  </a:cubicBezTo>
                  <a:cubicBezTo>
                    <a:pt x="1281" y="300"/>
                    <a:pt x="1260" y="278"/>
                    <a:pt x="1260" y="252"/>
                  </a:cubicBezTo>
                  <a:cubicBezTo>
                    <a:pt x="1260" y="251"/>
                    <a:pt x="1260" y="251"/>
                    <a:pt x="1260" y="251"/>
                  </a:cubicBezTo>
                  <a:cubicBezTo>
                    <a:pt x="1260" y="251"/>
                    <a:pt x="1260" y="251"/>
                    <a:pt x="1260" y="251"/>
                  </a:cubicBezTo>
                  <a:cubicBezTo>
                    <a:pt x="1260" y="0"/>
                    <a:pt x="1260" y="0"/>
                    <a:pt x="1260" y="0"/>
                  </a:cubicBezTo>
                  <a:cubicBezTo>
                    <a:pt x="1260" y="0"/>
                    <a:pt x="1260" y="0"/>
                    <a:pt x="1260" y="0"/>
                  </a:cubicBezTo>
                  <a:cubicBezTo>
                    <a:pt x="671" y="0"/>
                    <a:pt x="173" y="384"/>
                    <a:pt x="0" y="915"/>
                  </a:cubicBezTo>
                  <a:cubicBezTo>
                    <a:pt x="239" y="992"/>
                    <a:pt x="239" y="992"/>
                    <a:pt x="239" y="992"/>
                  </a:cubicBezTo>
                  <a:cubicBezTo>
                    <a:pt x="239" y="992"/>
                    <a:pt x="240" y="993"/>
                    <a:pt x="240" y="993"/>
                  </a:cubicBezTo>
                  <a:cubicBezTo>
                    <a:pt x="265" y="1001"/>
                    <a:pt x="292" y="987"/>
                    <a:pt x="300" y="962"/>
                  </a:cubicBezTo>
                  <a:cubicBezTo>
                    <a:pt x="304" y="949"/>
                    <a:pt x="303" y="936"/>
                    <a:pt x="297" y="925"/>
                  </a:cubicBezTo>
                  <a:cubicBezTo>
                    <a:pt x="292" y="905"/>
                    <a:pt x="293" y="882"/>
                    <a:pt x="300" y="861"/>
                  </a:cubicBezTo>
                  <a:cubicBezTo>
                    <a:pt x="320" y="799"/>
                    <a:pt x="386" y="765"/>
                    <a:pt x="448" y="785"/>
                  </a:cubicBezTo>
                  <a:cubicBezTo>
                    <a:pt x="510" y="805"/>
                    <a:pt x="544" y="872"/>
                    <a:pt x="523" y="933"/>
                  </a:cubicBezTo>
                  <a:cubicBezTo>
                    <a:pt x="516" y="956"/>
                    <a:pt x="502" y="975"/>
                    <a:pt x="485" y="989"/>
                  </a:cubicBezTo>
                  <a:cubicBezTo>
                    <a:pt x="475" y="995"/>
                    <a:pt x="468" y="1004"/>
                    <a:pt x="464" y="1015"/>
                  </a:cubicBezTo>
                  <a:cubicBezTo>
                    <a:pt x="457" y="1037"/>
                    <a:pt x="467" y="1061"/>
                    <a:pt x="486" y="1072"/>
                  </a:cubicBezTo>
                  <a:cubicBezTo>
                    <a:pt x="489" y="1073"/>
                    <a:pt x="492" y="1075"/>
                    <a:pt x="495" y="1076"/>
                  </a:cubicBezTo>
                  <a:cubicBezTo>
                    <a:pt x="750" y="1159"/>
                    <a:pt x="750" y="1159"/>
                    <a:pt x="750" y="1159"/>
                  </a:cubicBezTo>
                  <a:cubicBezTo>
                    <a:pt x="820" y="944"/>
                    <a:pt x="1022" y="789"/>
                    <a:pt x="1260" y="789"/>
                  </a:cubicBezTo>
                  <a:cubicBezTo>
                    <a:pt x="1260" y="789"/>
                    <a:pt x="1260" y="789"/>
                    <a:pt x="1260" y="789"/>
                  </a:cubicBezTo>
                  <a:cubicBezTo>
                    <a:pt x="1260" y="520"/>
                    <a:pt x="1260" y="520"/>
                    <a:pt x="1260" y="520"/>
                  </a:cubicBezTo>
                  <a:cubicBezTo>
                    <a:pt x="1260" y="517"/>
                    <a:pt x="1260" y="514"/>
                    <a:pt x="1261" y="510"/>
                  </a:cubicBezTo>
                  <a:close/>
                </a:path>
              </a:pathLst>
            </a:custGeom>
            <a:solidFill>
              <a:srgbClr val="C0C0C0"/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gray">
            <a:xfrm>
              <a:off x="2796999" y="2935715"/>
              <a:ext cx="1344429" cy="2171163"/>
            </a:xfrm>
            <a:custGeom>
              <a:avLst/>
              <a:gdLst/>
              <a:ahLst/>
              <a:cxnLst>
                <a:cxn ang="0">
                  <a:pos x="550" y="307"/>
                </a:cxn>
                <a:cxn ang="0">
                  <a:pos x="528" y="250"/>
                </a:cxn>
                <a:cxn ang="0">
                  <a:pos x="549" y="224"/>
                </a:cxn>
                <a:cxn ang="0">
                  <a:pos x="587" y="168"/>
                </a:cxn>
                <a:cxn ang="0">
                  <a:pos x="512" y="20"/>
                </a:cxn>
                <a:cxn ang="0">
                  <a:pos x="364" y="96"/>
                </a:cxn>
                <a:cxn ang="0">
                  <a:pos x="361" y="160"/>
                </a:cxn>
                <a:cxn ang="0">
                  <a:pos x="364" y="197"/>
                </a:cxn>
                <a:cxn ang="0">
                  <a:pos x="304" y="228"/>
                </a:cxn>
                <a:cxn ang="0">
                  <a:pos x="303" y="227"/>
                </a:cxn>
                <a:cxn ang="0">
                  <a:pos x="64" y="150"/>
                </a:cxn>
                <a:cxn ang="0">
                  <a:pos x="0" y="559"/>
                </a:cxn>
                <a:cxn ang="0">
                  <a:pos x="545" y="1630"/>
                </a:cxn>
                <a:cxn ang="0">
                  <a:pos x="691" y="1430"/>
                </a:cxn>
                <a:cxn ang="0">
                  <a:pos x="693" y="1427"/>
                </a:cxn>
                <a:cxn ang="0">
                  <a:pos x="693" y="1427"/>
                </a:cxn>
                <a:cxn ang="0">
                  <a:pos x="683" y="1360"/>
                </a:cxn>
                <a:cxn ang="0">
                  <a:pos x="647" y="1351"/>
                </a:cxn>
                <a:cxn ang="0">
                  <a:pos x="586" y="1329"/>
                </a:cxn>
                <a:cxn ang="0">
                  <a:pos x="560" y="1164"/>
                </a:cxn>
                <a:cxn ang="0">
                  <a:pos x="725" y="1138"/>
                </a:cxn>
                <a:cxn ang="0">
                  <a:pos x="766" y="1192"/>
                </a:cxn>
                <a:cxn ang="0">
                  <a:pos x="784" y="1220"/>
                </a:cxn>
                <a:cxn ang="0">
                  <a:pos x="845" y="1217"/>
                </a:cxn>
                <a:cxn ang="0">
                  <a:pos x="851" y="1209"/>
                </a:cxn>
                <a:cxn ang="0">
                  <a:pos x="1009" y="992"/>
                </a:cxn>
                <a:cxn ang="0">
                  <a:pos x="788" y="559"/>
                </a:cxn>
                <a:cxn ang="0">
                  <a:pos x="814" y="394"/>
                </a:cxn>
                <a:cxn ang="0">
                  <a:pos x="559" y="311"/>
                </a:cxn>
                <a:cxn ang="0">
                  <a:pos x="550" y="307"/>
                </a:cxn>
              </a:cxnLst>
              <a:rect l="0" t="0" r="r" b="b"/>
              <a:pathLst>
                <a:path w="1009" h="1630">
                  <a:moveTo>
                    <a:pt x="550" y="307"/>
                  </a:moveTo>
                  <a:cubicBezTo>
                    <a:pt x="531" y="296"/>
                    <a:pt x="521" y="272"/>
                    <a:pt x="528" y="250"/>
                  </a:cubicBezTo>
                  <a:cubicBezTo>
                    <a:pt x="532" y="239"/>
                    <a:pt x="539" y="230"/>
                    <a:pt x="549" y="224"/>
                  </a:cubicBezTo>
                  <a:cubicBezTo>
                    <a:pt x="566" y="210"/>
                    <a:pt x="580" y="191"/>
                    <a:pt x="587" y="168"/>
                  </a:cubicBezTo>
                  <a:cubicBezTo>
                    <a:pt x="608" y="107"/>
                    <a:pt x="574" y="40"/>
                    <a:pt x="512" y="20"/>
                  </a:cubicBezTo>
                  <a:cubicBezTo>
                    <a:pt x="450" y="0"/>
                    <a:pt x="384" y="34"/>
                    <a:pt x="364" y="96"/>
                  </a:cubicBezTo>
                  <a:cubicBezTo>
                    <a:pt x="357" y="117"/>
                    <a:pt x="356" y="140"/>
                    <a:pt x="361" y="160"/>
                  </a:cubicBezTo>
                  <a:cubicBezTo>
                    <a:pt x="367" y="171"/>
                    <a:pt x="368" y="184"/>
                    <a:pt x="364" y="197"/>
                  </a:cubicBezTo>
                  <a:cubicBezTo>
                    <a:pt x="356" y="222"/>
                    <a:pt x="329" y="236"/>
                    <a:pt x="304" y="228"/>
                  </a:cubicBezTo>
                  <a:cubicBezTo>
                    <a:pt x="304" y="228"/>
                    <a:pt x="303" y="227"/>
                    <a:pt x="303" y="227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22" y="279"/>
                    <a:pt x="0" y="416"/>
                    <a:pt x="0" y="559"/>
                  </a:cubicBezTo>
                  <a:cubicBezTo>
                    <a:pt x="0" y="999"/>
                    <a:pt x="215" y="1389"/>
                    <a:pt x="545" y="1630"/>
                  </a:cubicBezTo>
                  <a:cubicBezTo>
                    <a:pt x="691" y="1430"/>
                    <a:pt x="691" y="1430"/>
                    <a:pt x="691" y="1430"/>
                  </a:cubicBezTo>
                  <a:cubicBezTo>
                    <a:pt x="693" y="1427"/>
                    <a:pt x="693" y="1427"/>
                    <a:pt x="693" y="1427"/>
                  </a:cubicBezTo>
                  <a:cubicBezTo>
                    <a:pt x="693" y="1427"/>
                    <a:pt x="693" y="1427"/>
                    <a:pt x="693" y="1427"/>
                  </a:cubicBezTo>
                  <a:cubicBezTo>
                    <a:pt x="709" y="1405"/>
                    <a:pt x="704" y="1375"/>
                    <a:pt x="683" y="1360"/>
                  </a:cubicBezTo>
                  <a:cubicBezTo>
                    <a:pt x="672" y="1352"/>
                    <a:pt x="659" y="1349"/>
                    <a:pt x="647" y="1351"/>
                  </a:cubicBezTo>
                  <a:cubicBezTo>
                    <a:pt x="626" y="1349"/>
                    <a:pt x="605" y="1342"/>
                    <a:pt x="586" y="1329"/>
                  </a:cubicBezTo>
                  <a:cubicBezTo>
                    <a:pt x="534" y="1291"/>
                    <a:pt x="522" y="1217"/>
                    <a:pt x="560" y="1164"/>
                  </a:cubicBezTo>
                  <a:cubicBezTo>
                    <a:pt x="598" y="1112"/>
                    <a:pt x="672" y="1100"/>
                    <a:pt x="725" y="1138"/>
                  </a:cubicBezTo>
                  <a:cubicBezTo>
                    <a:pt x="744" y="1152"/>
                    <a:pt x="758" y="1171"/>
                    <a:pt x="766" y="1192"/>
                  </a:cubicBezTo>
                  <a:cubicBezTo>
                    <a:pt x="768" y="1203"/>
                    <a:pt x="774" y="1213"/>
                    <a:pt x="784" y="1220"/>
                  </a:cubicBezTo>
                  <a:cubicBezTo>
                    <a:pt x="803" y="1234"/>
                    <a:pt x="828" y="1232"/>
                    <a:pt x="845" y="1217"/>
                  </a:cubicBezTo>
                  <a:cubicBezTo>
                    <a:pt x="847" y="1214"/>
                    <a:pt x="849" y="1212"/>
                    <a:pt x="851" y="1209"/>
                  </a:cubicBezTo>
                  <a:cubicBezTo>
                    <a:pt x="1009" y="992"/>
                    <a:pt x="1009" y="992"/>
                    <a:pt x="1009" y="992"/>
                  </a:cubicBezTo>
                  <a:cubicBezTo>
                    <a:pt x="875" y="895"/>
                    <a:pt x="788" y="737"/>
                    <a:pt x="788" y="559"/>
                  </a:cubicBezTo>
                  <a:cubicBezTo>
                    <a:pt x="788" y="501"/>
                    <a:pt x="797" y="446"/>
                    <a:pt x="814" y="394"/>
                  </a:cubicBezTo>
                  <a:cubicBezTo>
                    <a:pt x="559" y="311"/>
                    <a:pt x="559" y="311"/>
                    <a:pt x="559" y="311"/>
                  </a:cubicBezTo>
                  <a:cubicBezTo>
                    <a:pt x="556" y="310"/>
                    <a:pt x="553" y="308"/>
                    <a:pt x="550" y="307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gray">
            <a:xfrm>
              <a:off x="3492899" y="4257024"/>
              <a:ext cx="2104618" cy="1187090"/>
            </a:xfrm>
            <a:custGeom>
              <a:avLst/>
              <a:gdLst/>
              <a:ahLst/>
              <a:cxnLst>
                <a:cxn ang="0">
                  <a:pos x="1432" y="435"/>
                </a:cxn>
                <a:cxn ang="0">
                  <a:pos x="1432" y="435"/>
                </a:cxn>
                <a:cxn ang="0">
                  <a:pos x="1432" y="435"/>
                </a:cxn>
                <a:cxn ang="0">
                  <a:pos x="1365" y="424"/>
                </a:cxn>
                <a:cxn ang="0">
                  <a:pos x="1346" y="455"/>
                </a:cxn>
                <a:cxn ang="0">
                  <a:pos x="1306" y="506"/>
                </a:cxn>
                <a:cxn ang="0">
                  <a:pos x="1142" y="480"/>
                </a:cxn>
                <a:cxn ang="0">
                  <a:pos x="1168" y="316"/>
                </a:cxn>
                <a:cxn ang="0">
                  <a:pos x="1231" y="293"/>
                </a:cxn>
                <a:cxn ang="0">
                  <a:pos x="1264" y="284"/>
                </a:cxn>
                <a:cxn ang="0">
                  <a:pos x="1279" y="226"/>
                </a:cxn>
                <a:cxn ang="0">
                  <a:pos x="1274" y="217"/>
                </a:cxn>
                <a:cxn ang="0">
                  <a:pos x="1195" y="108"/>
                </a:cxn>
                <a:cxn ang="0">
                  <a:pos x="1116" y="0"/>
                </a:cxn>
                <a:cxn ang="0">
                  <a:pos x="802" y="102"/>
                </a:cxn>
                <a:cxn ang="0">
                  <a:pos x="487" y="0"/>
                </a:cxn>
                <a:cxn ang="0">
                  <a:pos x="329" y="217"/>
                </a:cxn>
                <a:cxn ang="0">
                  <a:pos x="329" y="217"/>
                </a:cxn>
                <a:cxn ang="0">
                  <a:pos x="323" y="225"/>
                </a:cxn>
                <a:cxn ang="0">
                  <a:pos x="262" y="228"/>
                </a:cxn>
                <a:cxn ang="0">
                  <a:pos x="244" y="200"/>
                </a:cxn>
                <a:cxn ang="0">
                  <a:pos x="203" y="146"/>
                </a:cxn>
                <a:cxn ang="0">
                  <a:pos x="38" y="172"/>
                </a:cxn>
                <a:cxn ang="0">
                  <a:pos x="64" y="337"/>
                </a:cxn>
                <a:cxn ang="0">
                  <a:pos x="125" y="359"/>
                </a:cxn>
                <a:cxn ang="0">
                  <a:pos x="161" y="368"/>
                </a:cxn>
                <a:cxn ang="0">
                  <a:pos x="171" y="435"/>
                </a:cxn>
                <a:cxn ang="0">
                  <a:pos x="171" y="435"/>
                </a:cxn>
                <a:cxn ang="0">
                  <a:pos x="169" y="438"/>
                </a:cxn>
                <a:cxn ang="0">
                  <a:pos x="23" y="638"/>
                </a:cxn>
                <a:cxn ang="0">
                  <a:pos x="802" y="891"/>
                </a:cxn>
                <a:cxn ang="0">
                  <a:pos x="1580" y="638"/>
                </a:cxn>
                <a:cxn ang="0">
                  <a:pos x="1550" y="597"/>
                </a:cxn>
                <a:cxn ang="0">
                  <a:pos x="1432" y="435"/>
                </a:cxn>
              </a:cxnLst>
              <a:rect l="0" t="0" r="r" b="b"/>
              <a:pathLst>
                <a:path w="1580" h="891">
                  <a:moveTo>
                    <a:pt x="1432" y="435"/>
                  </a:moveTo>
                  <a:cubicBezTo>
                    <a:pt x="1432" y="435"/>
                    <a:pt x="1432" y="435"/>
                    <a:pt x="1432" y="435"/>
                  </a:cubicBezTo>
                  <a:cubicBezTo>
                    <a:pt x="1432" y="435"/>
                    <a:pt x="1432" y="435"/>
                    <a:pt x="1432" y="435"/>
                  </a:cubicBezTo>
                  <a:cubicBezTo>
                    <a:pt x="1416" y="413"/>
                    <a:pt x="1386" y="408"/>
                    <a:pt x="1365" y="424"/>
                  </a:cubicBezTo>
                  <a:cubicBezTo>
                    <a:pt x="1354" y="432"/>
                    <a:pt x="1348" y="443"/>
                    <a:pt x="1346" y="455"/>
                  </a:cubicBezTo>
                  <a:cubicBezTo>
                    <a:pt x="1338" y="475"/>
                    <a:pt x="1324" y="493"/>
                    <a:pt x="1306" y="506"/>
                  </a:cubicBezTo>
                  <a:cubicBezTo>
                    <a:pt x="1253" y="544"/>
                    <a:pt x="1180" y="533"/>
                    <a:pt x="1142" y="480"/>
                  </a:cubicBezTo>
                  <a:cubicBezTo>
                    <a:pt x="1103" y="428"/>
                    <a:pt x="1115" y="354"/>
                    <a:pt x="1168" y="316"/>
                  </a:cubicBezTo>
                  <a:cubicBezTo>
                    <a:pt x="1187" y="302"/>
                    <a:pt x="1209" y="294"/>
                    <a:pt x="1231" y="293"/>
                  </a:cubicBezTo>
                  <a:cubicBezTo>
                    <a:pt x="1243" y="294"/>
                    <a:pt x="1254" y="291"/>
                    <a:pt x="1264" y="284"/>
                  </a:cubicBezTo>
                  <a:cubicBezTo>
                    <a:pt x="1282" y="271"/>
                    <a:pt x="1288" y="246"/>
                    <a:pt x="1279" y="226"/>
                  </a:cubicBezTo>
                  <a:cubicBezTo>
                    <a:pt x="1278" y="223"/>
                    <a:pt x="1276" y="220"/>
                    <a:pt x="1274" y="217"/>
                  </a:cubicBezTo>
                  <a:cubicBezTo>
                    <a:pt x="1195" y="108"/>
                    <a:pt x="1195" y="108"/>
                    <a:pt x="1195" y="108"/>
                  </a:cubicBezTo>
                  <a:cubicBezTo>
                    <a:pt x="1116" y="0"/>
                    <a:pt x="1116" y="0"/>
                    <a:pt x="1116" y="0"/>
                  </a:cubicBezTo>
                  <a:cubicBezTo>
                    <a:pt x="1028" y="64"/>
                    <a:pt x="919" y="102"/>
                    <a:pt x="802" y="102"/>
                  </a:cubicBezTo>
                  <a:cubicBezTo>
                    <a:pt x="684" y="102"/>
                    <a:pt x="575" y="64"/>
                    <a:pt x="487" y="0"/>
                  </a:cubicBezTo>
                  <a:cubicBezTo>
                    <a:pt x="329" y="217"/>
                    <a:pt x="329" y="217"/>
                    <a:pt x="329" y="217"/>
                  </a:cubicBezTo>
                  <a:cubicBezTo>
                    <a:pt x="329" y="217"/>
                    <a:pt x="329" y="217"/>
                    <a:pt x="329" y="217"/>
                  </a:cubicBezTo>
                  <a:cubicBezTo>
                    <a:pt x="327" y="220"/>
                    <a:pt x="325" y="222"/>
                    <a:pt x="323" y="225"/>
                  </a:cubicBezTo>
                  <a:cubicBezTo>
                    <a:pt x="306" y="240"/>
                    <a:pt x="281" y="242"/>
                    <a:pt x="262" y="228"/>
                  </a:cubicBezTo>
                  <a:cubicBezTo>
                    <a:pt x="252" y="221"/>
                    <a:pt x="246" y="211"/>
                    <a:pt x="244" y="200"/>
                  </a:cubicBezTo>
                  <a:cubicBezTo>
                    <a:pt x="236" y="179"/>
                    <a:pt x="222" y="160"/>
                    <a:pt x="203" y="146"/>
                  </a:cubicBezTo>
                  <a:cubicBezTo>
                    <a:pt x="150" y="108"/>
                    <a:pt x="76" y="120"/>
                    <a:pt x="38" y="172"/>
                  </a:cubicBezTo>
                  <a:cubicBezTo>
                    <a:pt x="0" y="225"/>
                    <a:pt x="12" y="299"/>
                    <a:pt x="64" y="337"/>
                  </a:cubicBezTo>
                  <a:cubicBezTo>
                    <a:pt x="83" y="350"/>
                    <a:pt x="104" y="357"/>
                    <a:pt x="125" y="359"/>
                  </a:cubicBezTo>
                  <a:cubicBezTo>
                    <a:pt x="137" y="357"/>
                    <a:pt x="150" y="360"/>
                    <a:pt x="161" y="368"/>
                  </a:cubicBezTo>
                  <a:cubicBezTo>
                    <a:pt x="182" y="383"/>
                    <a:pt x="187" y="413"/>
                    <a:pt x="171" y="435"/>
                  </a:cubicBezTo>
                  <a:cubicBezTo>
                    <a:pt x="171" y="435"/>
                    <a:pt x="171" y="435"/>
                    <a:pt x="171" y="435"/>
                  </a:cubicBezTo>
                  <a:cubicBezTo>
                    <a:pt x="169" y="438"/>
                    <a:pt x="169" y="438"/>
                    <a:pt x="169" y="438"/>
                  </a:cubicBezTo>
                  <a:cubicBezTo>
                    <a:pt x="23" y="638"/>
                    <a:pt x="23" y="638"/>
                    <a:pt x="23" y="638"/>
                  </a:cubicBezTo>
                  <a:cubicBezTo>
                    <a:pt x="242" y="797"/>
                    <a:pt x="511" y="891"/>
                    <a:pt x="802" y="891"/>
                  </a:cubicBezTo>
                  <a:cubicBezTo>
                    <a:pt x="1093" y="891"/>
                    <a:pt x="1361" y="797"/>
                    <a:pt x="1580" y="638"/>
                  </a:cubicBezTo>
                  <a:cubicBezTo>
                    <a:pt x="1550" y="597"/>
                    <a:pt x="1550" y="597"/>
                    <a:pt x="1550" y="597"/>
                  </a:cubicBezTo>
                  <a:lnTo>
                    <a:pt x="1432" y="435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gray">
            <a:xfrm>
              <a:off x="4961959" y="3135349"/>
              <a:ext cx="1363040" cy="1971529"/>
            </a:xfrm>
            <a:custGeom>
              <a:avLst/>
              <a:gdLst/>
              <a:ahLst/>
              <a:cxnLst>
                <a:cxn ang="0">
                  <a:pos x="958" y="0"/>
                </a:cxn>
                <a:cxn ang="0">
                  <a:pos x="857" y="33"/>
                </a:cxn>
                <a:cxn ang="0">
                  <a:pos x="719" y="77"/>
                </a:cxn>
                <a:cxn ang="0">
                  <a:pos x="719" y="77"/>
                </a:cxn>
                <a:cxn ang="0">
                  <a:pos x="719" y="78"/>
                </a:cxn>
                <a:cxn ang="0">
                  <a:pos x="688" y="138"/>
                </a:cxn>
                <a:cxn ang="0">
                  <a:pos x="712" y="166"/>
                </a:cxn>
                <a:cxn ang="0">
                  <a:pos x="748" y="220"/>
                </a:cxn>
                <a:cxn ang="0">
                  <a:pos x="672" y="368"/>
                </a:cxn>
                <a:cxn ang="0">
                  <a:pos x="524" y="292"/>
                </a:cxn>
                <a:cxn ang="0">
                  <a:pos x="522" y="225"/>
                </a:cxn>
                <a:cxn ang="0">
                  <a:pos x="524" y="191"/>
                </a:cxn>
                <a:cxn ang="0">
                  <a:pos x="473" y="159"/>
                </a:cxn>
                <a:cxn ang="0">
                  <a:pos x="463" y="161"/>
                </a:cxn>
                <a:cxn ang="0">
                  <a:pos x="274" y="222"/>
                </a:cxn>
                <a:cxn ang="0">
                  <a:pos x="208" y="244"/>
                </a:cxn>
                <a:cxn ang="0">
                  <a:pos x="234" y="409"/>
                </a:cxn>
                <a:cxn ang="0">
                  <a:pos x="13" y="842"/>
                </a:cxn>
                <a:cxn ang="0">
                  <a:pos x="13" y="842"/>
                </a:cxn>
                <a:cxn ang="0">
                  <a:pos x="88" y="945"/>
                </a:cxn>
                <a:cxn ang="0">
                  <a:pos x="92" y="950"/>
                </a:cxn>
                <a:cxn ang="0">
                  <a:pos x="171" y="1059"/>
                </a:cxn>
                <a:cxn ang="0">
                  <a:pos x="176" y="1068"/>
                </a:cxn>
                <a:cxn ang="0">
                  <a:pos x="161" y="1126"/>
                </a:cxn>
                <a:cxn ang="0">
                  <a:pos x="128" y="1135"/>
                </a:cxn>
                <a:cxn ang="0">
                  <a:pos x="65" y="1158"/>
                </a:cxn>
                <a:cxn ang="0">
                  <a:pos x="39" y="1322"/>
                </a:cxn>
                <a:cxn ang="0">
                  <a:pos x="203" y="1348"/>
                </a:cxn>
                <a:cxn ang="0">
                  <a:pos x="243" y="1297"/>
                </a:cxn>
                <a:cxn ang="0">
                  <a:pos x="262" y="1266"/>
                </a:cxn>
                <a:cxn ang="0">
                  <a:pos x="329" y="1277"/>
                </a:cxn>
                <a:cxn ang="0">
                  <a:pos x="329" y="1277"/>
                </a:cxn>
                <a:cxn ang="0">
                  <a:pos x="329" y="1277"/>
                </a:cxn>
                <a:cxn ang="0">
                  <a:pos x="447" y="1439"/>
                </a:cxn>
                <a:cxn ang="0">
                  <a:pos x="448" y="1441"/>
                </a:cxn>
                <a:cxn ang="0">
                  <a:pos x="477" y="1480"/>
                </a:cxn>
                <a:cxn ang="0">
                  <a:pos x="1023" y="409"/>
                </a:cxn>
                <a:cxn ang="0">
                  <a:pos x="958" y="0"/>
                </a:cxn>
              </a:cxnLst>
              <a:rect l="0" t="0" r="r" b="b"/>
              <a:pathLst>
                <a:path w="1023" h="1480">
                  <a:moveTo>
                    <a:pt x="958" y="0"/>
                  </a:moveTo>
                  <a:cubicBezTo>
                    <a:pt x="857" y="33"/>
                    <a:pt x="857" y="33"/>
                    <a:pt x="857" y="33"/>
                  </a:cubicBezTo>
                  <a:cubicBezTo>
                    <a:pt x="719" y="77"/>
                    <a:pt x="719" y="77"/>
                    <a:pt x="719" y="77"/>
                  </a:cubicBezTo>
                  <a:cubicBezTo>
                    <a:pt x="719" y="77"/>
                    <a:pt x="719" y="77"/>
                    <a:pt x="719" y="77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693" y="86"/>
                    <a:pt x="680" y="113"/>
                    <a:pt x="688" y="138"/>
                  </a:cubicBezTo>
                  <a:cubicBezTo>
                    <a:pt x="692" y="151"/>
                    <a:pt x="701" y="160"/>
                    <a:pt x="712" y="166"/>
                  </a:cubicBezTo>
                  <a:cubicBezTo>
                    <a:pt x="728" y="180"/>
                    <a:pt x="741" y="198"/>
                    <a:pt x="748" y="220"/>
                  </a:cubicBezTo>
                  <a:cubicBezTo>
                    <a:pt x="768" y="281"/>
                    <a:pt x="734" y="348"/>
                    <a:pt x="672" y="368"/>
                  </a:cubicBezTo>
                  <a:cubicBezTo>
                    <a:pt x="610" y="388"/>
                    <a:pt x="544" y="354"/>
                    <a:pt x="524" y="292"/>
                  </a:cubicBezTo>
                  <a:cubicBezTo>
                    <a:pt x="516" y="270"/>
                    <a:pt x="516" y="246"/>
                    <a:pt x="522" y="225"/>
                  </a:cubicBezTo>
                  <a:cubicBezTo>
                    <a:pt x="527" y="214"/>
                    <a:pt x="527" y="203"/>
                    <a:pt x="524" y="191"/>
                  </a:cubicBezTo>
                  <a:cubicBezTo>
                    <a:pt x="517" y="169"/>
                    <a:pt x="495" y="156"/>
                    <a:pt x="473" y="159"/>
                  </a:cubicBezTo>
                  <a:cubicBezTo>
                    <a:pt x="470" y="159"/>
                    <a:pt x="466" y="160"/>
                    <a:pt x="463" y="161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25" y="296"/>
                    <a:pt x="234" y="351"/>
                    <a:pt x="234" y="409"/>
                  </a:cubicBezTo>
                  <a:cubicBezTo>
                    <a:pt x="234" y="587"/>
                    <a:pt x="147" y="745"/>
                    <a:pt x="13" y="842"/>
                  </a:cubicBezTo>
                  <a:cubicBezTo>
                    <a:pt x="13" y="842"/>
                    <a:pt x="13" y="842"/>
                    <a:pt x="13" y="842"/>
                  </a:cubicBezTo>
                  <a:cubicBezTo>
                    <a:pt x="88" y="945"/>
                    <a:pt x="88" y="945"/>
                    <a:pt x="88" y="945"/>
                  </a:cubicBezTo>
                  <a:cubicBezTo>
                    <a:pt x="92" y="950"/>
                    <a:pt x="92" y="950"/>
                    <a:pt x="92" y="950"/>
                  </a:cubicBezTo>
                  <a:cubicBezTo>
                    <a:pt x="171" y="1059"/>
                    <a:pt x="171" y="1059"/>
                    <a:pt x="171" y="1059"/>
                  </a:cubicBezTo>
                  <a:cubicBezTo>
                    <a:pt x="173" y="1062"/>
                    <a:pt x="175" y="1065"/>
                    <a:pt x="176" y="1068"/>
                  </a:cubicBezTo>
                  <a:cubicBezTo>
                    <a:pt x="185" y="1088"/>
                    <a:pt x="179" y="1113"/>
                    <a:pt x="161" y="1126"/>
                  </a:cubicBezTo>
                  <a:cubicBezTo>
                    <a:pt x="151" y="1133"/>
                    <a:pt x="140" y="1136"/>
                    <a:pt x="128" y="1135"/>
                  </a:cubicBezTo>
                  <a:cubicBezTo>
                    <a:pt x="106" y="1136"/>
                    <a:pt x="84" y="1144"/>
                    <a:pt x="65" y="1158"/>
                  </a:cubicBezTo>
                  <a:cubicBezTo>
                    <a:pt x="12" y="1196"/>
                    <a:pt x="0" y="1270"/>
                    <a:pt x="39" y="1322"/>
                  </a:cubicBezTo>
                  <a:cubicBezTo>
                    <a:pt x="77" y="1375"/>
                    <a:pt x="150" y="1386"/>
                    <a:pt x="203" y="1348"/>
                  </a:cubicBezTo>
                  <a:cubicBezTo>
                    <a:pt x="221" y="1335"/>
                    <a:pt x="235" y="1317"/>
                    <a:pt x="243" y="1297"/>
                  </a:cubicBezTo>
                  <a:cubicBezTo>
                    <a:pt x="245" y="1285"/>
                    <a:pt x="251" y="1274"/>
                    <a:pt x="262" y="1266"/>
                  </a:cubicBezTo>
                  <a:cubicBezTo>
                    <a:pt x="283" y="1250"/>
                    <a:pt x="313" y="1255"/>
                    <a:pt x="329" y="1277"/>
                  </a:cubicBezTo>
                  <a:cubicBezTo>
                    <a:pt x="329" y="1277"/>
                    <a:pt x="329" y="1277"/>
                    <a:pt x="329" y="1277"/>
                  </a:cubicBezTo>
                  <a:cubicBezTo>
                    <a:pt x="329" y="1277"/>
                    <a:pt x="329" y="1277"/>
                    <a:pt x="329" y="1277"/>
                  </a:cubicBezTo>
                  <a:cubicBezTo>
                    <a:pt x="447" y="1439"/>
                    <a:pt x="447" y="1439"/>
                    <a:pt x="447" y="1439"/>
                  </a:cubicBezTo>
                  <a:cubicBezTo>
                    <a:pt x="448" y="1441"/>
                    <a:pt x="448" y="1441"/>
                    <a:pt x="448" y="1441"/>
                  </a:cubicBezTo>
                  <a:cubicBezTo>
                    <a:pt x="477" y="1480"/>
                    <a:pt x="477" y="1480"/>
                    <a:pt x="477" y="1480"/>
                  </a:cubicBezTo>
                  <a:cubicBezTo>
                    <a:pt x="808" y="1239"/>
                    <a:pt x="1023" y="849"/>
                    <a:pt x="1023" y="409"/>
                  </a:cubicBezTo>
                  <a:cubicBezTo>
                    <a:pt x="1023" y="266"/>
                    <a:pt x="1000" y="129"/>
                    <a:pt x="958" y="0"/>
                  </a:cubicBezTo>
                  <a:close/>
                </a:path>
              </a:pathLst>
            </a:custGeom>
            <a:solidFill>
              <a:srgbClr val="DDDDDD"/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_color1"/>
            <p:cNvSpPr>
              <a:spLocks/>
            </p:cNvSpPr>
            <p:nvPr/>
          </p:nvSpPr>
          <p:spPr bwMode="gray">
            <a:xfrm>
              <a:off x="4560998" y="1916114"/>
              <a:ext cx="1677153" cy="1736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1"/>
                </a:cxn>
                <a:cxn ang="0">
                  <a:pos x="0" y="251"/>
                </a:cxn>
                <a:cxn ang="0">
                  <a:pos x="0" y="252"/>
                </a:cxn>
                <a:cxn ang="0">
                  <a:pos x="48" y="300"/>
                </a:cxn>
                <a:cxn ang="0">
                  <a:pos x="82" y="286"/>
                </a:cxn>
                <a:cxn ang="0">
                  <a:pos x="144" y="268"/>
                </a:cxn>
                <a:cxn ang="0">
                  <a:pos x="261" y="385"/>
                </a:cxn>
                <a:cxn ang="0">
                  <a:pos x="144" y="503"/>
                </a:cxn>
                <a:cxn ang="0">
                  <a:pos x="79" y="484"/>
                </a:cxn>
                <a:cxn ang="0">
                  <a:pos x="48" y="472"/>
                </a:cxn>
                <a:cxn ang="0">
                  <a:pos x="1" y="510"/>
                </a:cxn>
                <a:cxn ang="0">
                  <a:pos x="0" y="520"/>
                </a:cxn>
                <a:cxn ang="0">
                  <a:pos x="0" y="789"/>
                </a:cxn>
                <a:cxn ang="0">
                  <a:pos x="509" y="1159"/>
                </a:cxn>
                <a:cxn ang="0">
                  <a:pos x="568" y="1139"/>
                </a:cxn>
                <a:cxn ang="0">
                  <a:pos x="575" y="1137"/>
                </a:cxn>
                <a:cxn ang="0">
                  <a:pos x="764" y="1076"/>
                </a:cxn>
                <a:cxn ang="0">
                  <a:pos x="774" y="1074"/>
                </a:cxn>
                <a:cxn ang="0">
                  <a:pos x="825" y="1106"/>
                </a:cxn>
                <a:cxn ang="0">
                  <a:pos x="823" y="1140"/>
                </a:cxn>
                <a:cxn ang="0">
                  <a:pos x="825" y="1207"/>
                </a:cxn>
                <a:cxn ang="0">
                  <a:pos x="973" y="1283"/>
                </a:cxn>
                <a:cxn ang="0">
                  <a:pos x="1049" y="1135"/>
                </a:cxn>
                <a:cxn ang="0">
                  <a:pos x="1013" y="1081"/>
                </a:cxn>
                <a:cxn ang="0">
                  <a:pos x="989" y="1053"/>
                </a:cxn>
                <a:cxn ang="0">
                  <a:pos x="1020" y="993"/>
                </a:cxn>
                <a:cxn ang="0">
                  <a:pos x="1020" y="992"/>
                </a:cxn>
                <a:cxn ang="0">
                  <a:pos x="1020" y="992"/>
                </a:cxn>
                <a:cxn ang="0">
                  <a:pos x="1158" y="948"/>
                </a:cxn>
                <a:cxn ang="0">
                  <a:pos x="1179" y="941"/>
                </a:cxn>
                <a:cxn ang="0">
                  <a:pos x="1259" y="915"/>
                </a:cxn>
                <a:cxn ang="0">
                  <a:pos x="0" y="0"/>
                </a:cxn>
              </a:cxnLst>
              <a:rect l="0" t="0" r="r" b="b"/>
              <a:pathLst>
                <a:path w="1259" h="1303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2"/>
                  </a:cubicBezTo>
                  <a:cubicBezTo>
                    <a:pt x="0" y="278"/>
                    <a:pt x="21" y="300"/>
                    <a:pt x="48" y="300"/>
                  </a:cubicBezTo>
                  <a:cubicBezTo>
                    <a:pt x="61" y="300"/>
                    <a:pt x="73" y="294"/>
                    <a:pt x="82" y="286"/>
                  </a:cubicBezTo>
                  <a:cubicBezTo>
                    <a:pt x="100" y="274"/>
                    <a:pt x="121" y="268"/>
                    <a:pt x="144" y="268"/>
                  </a:cubicBezTo>
                  <a:cubicBezTo>
                    <a:pt x="209" y="268"/>
                    <a:pt x="261" y="320"/>
                    <a:pt x="261" y="385"/>
                  </a:cubicBezTo>
                  <a:cubicBezTo>
                    <a:pt x="261" y="450"/>
                    <a:pt x="209" y="503"/>
                    <a:pt x="144" y="503"/>
                  </a:cubicBezTo>
                  <a:cubicBezTo>
                    <a:pt x="120" y="503"/>
                    <a:pt x="98" y="496"/>
                    <a:pt x="79" y="484"/>
                  </a:cubicBezTo>
                  <a:cubicBezTo>
                    <a:pt x="71" y="476"/>
                    <a:pt x="60" y="472"/>
                    <a:pt x="48" y="472"/>
                  </a:cubicBezTo>
                  <a:cubicBezTo>
                    <a:pt x="24" y="472"/>
                    <a:pt x="5" y="489"/>
                    <a:pt x="1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238" y="789"/>
                    <a:pt x="439" y="944"/>
                    <a:pt x="509" y="1159"/>
                  </a:cubicBezTo>
                  <a:cubicBezTo>
                    <a:pt x="568" y="1139"/>
                    <a:pt x="568" y="1139"/>
                    <a:pt x="568" y="1139"/>
                  </a:cubicBezTo>
                  <a:cubicBezTo>
                    <a:pt x="575" y="1137"/>
                    <a:pt x="575" y="1137"/>
                    <a:pt x="575" y="1137"/>
                  </a:cubicBezTo>
                  <a:cubicBezTo>
                    <a:pt x="764" y="1076"/>
                    <a:pt x="764" y="1076"/>
                    <a:pt x="764" y="1076"/>
                  </a:cubicBezTo>
                  <a:cubicBezTo>
                    <a:pt x="767" y="1075"/>
                    <a:pt x="771" y="1074"/>
                    <a:pt x="774" y="1074"/>
                  </a:cubicBezTo>
                  <a:cubicBezTo>
                    <a:pt x="796" y="1071"/>
                    <a:pt x="818" y="1084"/>
                    <a:pt x="825" y="1106"/>
                  </a:cubicBezTo>
                  <a:cubicBezTo>
                    <a:pt x="828" y="1118"/>
                    <a:pt x="828" y="1129"/>
                    <a:pt x="823" y="1140"/>
                  </a:cubicBezTo>
                  <a:cubicBezTo>
                    <a:pt x="817" y="1161"/>
                    <a:pt x="817" y="1185"/>
                    <a:pt x="825" y="1207"/>
                  </a:cubicBezTo>
                  <a:cubicBezTo>
                    <a:pt x="845" y="1269"/>
                    <a:pt x="911" y="1303"/>
                    <a:pt x="973" y="1283"/>
                  </a:cubicBezTo>
                  <a:cubicBezTo>
                    <a:pt x="1035" y="1263"/>
                    <a:pt x="1069" y="1196"/>
                    <a:pt x="1049" y="1135"/>
                  </a:cubicBezTo>
                  <a:cubicBezTo>
                    <a:pt x="1042" y="1113"/>
                    <a:pt x="1029" y="1095"/>
                    <a:pt x="1013" y="1081"/>
                  </a:cubicBezTo>
                  <a:cubicBezTo>
                    <a:pt x="1002" y="1075"/>
                    <a:pt x="993" y="1066"/>
                    <a:pt x="989" y="1053"/>
                  </a:cubicBezTo>
                  <a:cubicBezTo>
                    <a:pt x="981" y="1028"/>
                    <a:pt x="994" y="1001"/>
                    <a:pt x="1020" y="993"/>
                  </a:cubicBezTo>
                  <a:cubicBezTo>
                    <a:pt x="1020" y="993"/>
                    <a:pt x="1020" y="993"/>
                    <a:pt x="1020" y="992"/>
                  </a:cubicBezTo>
                  <a:cubicBezTo>
                    <a:pt x="1020" y="992"/>
                    <a:pt x="1020" y="992"/>
                    <a:pt x="1020" y="992"/>
                  </a:cubicBezTo>
                  <a:cubicBezTo>
                    <a:pt x="1158" y="948"/>
                    <a:pt x="1158" y="948"/>
                    <a:pt x="1158" y="948"/>
                  </a:cubicBezTo>
                  <a:cubicBezTo>
                    <a:pt x="1179" y="941"/>
                    <a:pt x="1179" y="941"/>
                    <a:pt x="1179" y="941"/>
                  </a:cubicBezTo>
                  <a:cubicBezTo>
                    <a:pt x="1259" y="915"/>
                    <a:pt x="1259" y="915"/>
                    <a:pt x="1259" y="915"/>
                  </a:cubicBezTo>
                  <a:cubicBezTo>
                    <a:pt x="1087" y="384"/>
                    <a:pt x="588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28"/>
          <p:cNvSpPr txBox="1">
            <a:spLocks noChangeArrowheads="1"/>
          </p:cNvSpPr>
          <p:nvPr/>
        </p:nvSpPr>
        <p:spPr bwMode="gray">
          <a:xfrm>
            <a:off x="3551413" y="3782496"/>
            <a:ext cx="2085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de-DE" b="1" noProof="1" smtClean="0"/>
              <a:t>ATP</a:t>
            </a:r>
          </a:p>
        </p:txBody>
      </p:sp>
      <p:sp>
        <p:nvSpPr>
          <p:cNvPr id="31" name="Textfeld 36"/>
          <p:cNvSpPr txBox="1"/>
          <p:nvPr/>
        </p:nvSpPr>
        <p:spPr>
          <a:xfrm rot="2506700">
            <a:off x="4814722" y="2860624"/>
            <a:ext cx="1257652" cy="483424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Performance</a:t>
            </a:r>
            <a:endParaRPr lang="de-DE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feld 37"/>
          <p:cNvSpPr txBox="1"/>
          <p:nvPr/>
        </p:nvSpPr>
        <p:spPr>
          <a:xfrm rot="19564882">
            <a:off x="3325656" y="2663801"/>
            <a:ext cx="1257652" cy="4756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Hardware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3" name="Textfeld 38"/>
          <p:cNvSpPr txBox="1"/>
          <p:nvPr/>
        </p:nvSpPr>
        <p:spPr>
          <a:xfrm rot="4471419">
            <a:off x="2687448" y="4057850"/>
            <a:ext cx="1257652" cy="47504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800" dirty="0" smtClean="0">
                <a:solidFill>
                  <a:srgbClr val="000000"/>
                </a:solidFill>
              </a:rPr>
              <a:t>Management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4" name="Textfeld 39"/>
          <p:cNvSpPr txBox="1"/>
          <p:nvPr/>
        </p:nvSpPr>
        <p:spPr>
          <a:xfrm rot="17664337">
            <a:off x="5271143" y="4111747"/>
            <a:ext cx="1257652" cy="382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31870"/>
              </a:avLst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800" dirty="0" smtClean="0">
                <a:solidFill>
                  <a:srgbClr val="000000"/>
                </a:solidFill>
              </a:rPr>
              <a:t>Operations</a:t>
            </a:r>
          </a:p>
          <a:p>
            <a:pPr algn="ctr">
              <a:lnSpc>
                <a:spcPct val="90000"/>
              </a:lnSpc>
            </a:pPr>
            <a:endParaRPr lang="de-DE" sz="180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1800" dirty="0" smtClean="0">
                <a:solidFill>
                  <a:srgbClr val="000000"/>
                </a:solidFill>
              </a:rPr>
              <a:t/>
            </a:r>
            <a:br>
              <a:rPr lang="de-DE" sz="1800" dirty="0" smtClean="0">
                <a:solidFill>
                  <a:srgbClr val="000000"/>
                </a:solidFill>
              </a:rPr>
            </a:b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5" name="Textfeld 40"/>
          <p:cNvSpPr txBox="1"/>
          <p:nvPr/>
        </p:nvSpPr>
        <p:spPr>
          <a:xfrm>
            <a:off x="3883898" y="5071923"/>
            <a:ext cx="1257652" cy="47504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800" dirty="0" smtClean="0">
                <a:solidFill>
                  <a:srgbClr val="000000"/>
                </a:solidFill>
              </a:rPr>
              <a:t>Security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fortinet.com/sites/default/files/productimages/FGT-1000C_Ft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5105400"/>
            <a:ext cx="3581400" cy="1208723"/>
          </a:xfrm>
          <a:prstGeom prst="rect">
            <a:avLst/>
          </a:prstGeom>
          <a:noFill/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5575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Solution Description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Next Generation/Edge Firewall For the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8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Rounded Rectangle 636"/>
          <p:cNvSpPr/>
          <p:nvPr/>
        </p:nvSpPr>
        <p:spPr bwMode="auto">
          <a:xfrm>
            <a:off x="152400" y="1295400"/>
            <a:ext cx="8686800" cy="487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71" name="Rounded Rectangle 370"/>
          <p:cNvSpPr/>
          <p:nvPr/>
        </p:nvSpPr>
        <p:spPr bwMode="auto">
          <a:xfrm>
            <a:off x="609600" y="1371600"/>
            <a:ext cx="2743200" cy="4572000"/>
          </a:xfrm>
          <a:prstGeom prst="roundRect">
            <a:avLst/>
          </a:prstGeom>
          <a:gradFill flip="none" rotWithShape="1">
            <a:gsLst>
              <a:gs pos="0">
                <a:srgbClr val="A5ACB0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34" name="Oval 633"/>
          <p:cNvSpPr/>
          <p:nvPr/>
        </p:nvSpPr>
        <p:spPr bwMode="auto">
          <a:xfrm>
            <a:off x="914400" y="2895600"/>
            <a:ext cx="2133600" cy="2590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70" name="Rounded Rectangle 369"/>
          <p:cNvSpPr/>
          <p:nvPr/>
        </p:nvSpPr>
        <p:spPr bwMode="auto">
          <a:xfrm>
            <a:off x="3886200" y="1371600"/>
            <a:ext cx="4800600" cy="4572000"/>
          </a:xfrm>
          <a:prstGeom prst="roundRect">
            <a:avLst/>
          </a:prstGeom>
          <a:gradFill flip="none" rotWithShape="1">
            <a:gsLst>
              <a:gs pos="0">
                <a:srgbClr val="A5ACB0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33" name="Oval 632"/>
          <p:cNvSpPr/>
          <p:nvPr/>
        </p:nvSpPr>
        <p:spPr bwMode="auto">
          <a:xfrm>
            <a:off x="4724400" y="3048000"/>
            <a:ext cx="3200400" cy="268627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Fortinet Advantage: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3" name="Ellipse 810"/>
          <p:cNvSpPr/>
          <p:nvPr/>
        </p:nvSpPr>
        <p:spPr bwMode="gray">
          <a:xfrm>
            <a:off x="5490672" y="1835383"/>
            <a:ext cx="1582816" cy="1568911"/>
          </a:xfrm>
          <a:prstGeom prst="ellipse">
            <a:avLst/>
          </a:prstGeom>
          <a:gradFill>
            <a:gsLst>
              <a:gs pos="0">
                <a:srgbClr val="404040"/>
              </a:gs>
              <a:gs pos="100000">
                <a:srgbClr val="262626"/>
              </a:gs>
            </a:gsLst>
            <a:lin ang="540000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gray">
          <a:xfrm>
            <a:off x="6280268" y="1976500"/>
            <a:ext cx="11024" cy="136592"/>
          </a:xfrm>
          <a:custGeom>
            <a:avLst/>
            <a:gdLst/>
            <a:ahLst/>
            <a:cxnLst>
              <a:cxn ang="0">
                <a:pos x="1" y="74"/>
              </a:cxn>
              <a:cxn ang="0">
                <a:pos x="6" y="74"/>
              </a:cxn>
              <a:cxn ang="0">
                <a:pos x="6" y="0"/>
              </a:cxn>
              <a:cxn ang="0">
                <a:pos x="1" y="0"/>
              </a:cxn>
              <a:cxn ang="0">
                <a:pos x="0" y="0"/>
              </a:cxn>
              <a:cxn ang="0">
                <a:pos x="0" y="74"/>
              </a:cxn>
              <a:cxn ang="0">
                <a:pos x="1" y="74"/>
              </a:cxn>
            </a:cxnLst>
            <a:rect l="0" t="0" r="r" b="b"/>
            <a:pathLst>
              <a:path w="6" h="74">
                <a:moveTo>
                  <a:pt x="1" y="74"/>
                </a:moveTo>
                <a:cubicBezTo>
                  <a:pt x="3" y="74"/>
                  <a:pt x="4" y="74"/>
                  <a:pt x="6" y="74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1" y="74"/>
                  <a:pt x="1" y="74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85" name="Freeform 7"/>
          <p:cNvSpPr>
            <a:spLocks/>
          </p:cNvSpPr>
          <p:nvPr/>
        </p:nvSpPr>
        <p:spPr bwMode="gray">
          <a:xfrm>
            <a:off x="6212744" y="1977865"/>
            <a:ext cx="26183" cy="139324"/>
          </a:xfrm>
          <a:custGeom>
            <a:avLst/>
            <a:gdLst/>
            <a:ahLst/>
            <a:cxnLst>
              <a:cxn ang="0">
                <a:pos x="14" y="74"/>
              </a:cxn>
              <a:cxn ang="0">
                <a:pos x="6" y="0"/>
              </a:cxn>
              <a:cxn ang="0">
                <a:pos x="0" y="1"/>
              </a:cxn>
              <a:cxn ang="0">
                <a:pos x="8" y="75"/>
              </a:cxn>
              <a:cxn ang="0">
                <a:pos x="14" y="74"/>
              </a:cxn>
            </a:cxnLst>
            <a:rect l="0" t="0" r="r" b="b"/>
            <a:pathLst>
              <a:path w="14" h="75">
                <a:moveTo>
                  <a:pt x="14" y="74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1"/>
                </a:cubicBezTo>
                <a:cubicBezTo>
                  <a:pt x="8" y="75"/>
                  <a:pt x="8" y="75"/>
                  <a:pt x="8" y="75"/>
                </a:cubicBezTo>
                <a:cubicBezTo>
                  <a:pt x="10" y="74"/>
                  <a:pt x="12" y="74"/>
                  <a:pt x="14" y="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86" name="Freeform 8"/>
          <p:cNvSpPr>
            <a:spLocks/>
          </p:cNvSpPr>
          <p:nvPr/>
        </p:nvSpPr>
        <p:spPr bwMode="gray">
          <a:xfrm>
            <a:off x="6146599" y="1987426"/>
            <a:ext cx="39963" cy="136592"/>
          </a:xfrm>
          <a:custGeom>
            <a:avLst/>
            <a:gdLst/>
            <a:ahLst/>
            <a:cxnLst>
              <a:cxn ang="0">
                <a:pos x="21" y="73"/>
              </a:cxn>
              <a:cxn ang="0">
                <a:pos x="6" y="0"/>
              </a:cxn>
              <a:cxn ang="0">
                <a:pos x="0" y="2"/>
              </a:cxn>
              <a:cxn ang="0">
                <a:pos x="15" y="74"/>
              </a:cxn>
              <a:cxn ang="0">
                <a:pos x="21" y="73"/>
              </a:cxn>
            </a:cxnLst>
            <a:rect l="0" t="0" r="r" b="b"/>
            <a:pathLst>
              <a:path w="21" h="74">
                <a:moveTo>
                  <a:pt x="21" y="73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1"/>
                  <a:pt x="0" y="2"/>
                </a:cubicBezTo>
                <a:cubicBezTo>
                  <a:pt x="15" y="74"/>
                  <a:pt x="15" y="74"/>
                  <a:pt x="15" y="74"/>
                </a:cubicBezTo>
                <a:cubicBezTo>
                  <a:pt x="17" y="74"/>
                  <a:pt x="19" y="73"/>
                  <a:pt x="21" y="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87" name="Freeform 9"/>
          <p:cNvSpPr>
            <a:spLocks/>
          </p:cNvSpPr>
          <p:nvPr/>
        </p:nvSpPr>
        <p:spPr bwMode="gray">
          <a:xfrm>
            <a:off x="6081832" y="2003817"/>
            <a:ext cx="52365" cy="133860"/>
          </a:xfrm>
          <a:custGeom>
            <a:avLst/>
            <a:gdLst/>
            <a:ahLst/>
            <a:cxnLst>
              <a:cxn ang="0">
                <a:pos x="28" y="70"/>
              </a:cxn>
              <a:cxn ang="0">
                <a:pos x="6" y="0"/>
              </a:cxn>
              <a:cxn ang="0">
                <a:pos x="0" y="2"/>
              </a:cxn>
              <a:cxn ang="0">
                <a:pos x="23" y="72"/>
              </a:cxn>
              <a:cxn ang="0">
                <a:pos x="28" y="70"/>
              </a:cxn>
            </a:cxnLst>
            <a:rect l="0" t="0" r="r" b="b"/>
            <a:pathLst>
              <a:path w="28" h="72">
                <a:moveTo>
                  <a:pt x="28" y="70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1"/>
                  <a:pt x="0" y="2"/>
                </a:cubicBezTo>
                <a:cubicBezTo>
                  <a:pt x="23" y="72"/>
                  <a:pt x="23" y="72"/>
                  <a:pt x="23" y="72"/>
                </a:cubicBezTo>
                <a:cubicBezTo>
                  <a:pt x="25" y="72"/>
                  <a:pt x="26" y="71"/>
                  <a:pt x="28" y="7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88" name="Freeform 10"/>
          <p:cNvSpPr>
            <a:spLocks/>
          </p:cNvSpPr>
          <p:nvPr/>
        </p:nvSpPr>
        <p:spPr bwMode="gray">
          <a:xfrm>
            <a:off x="6017064" y="2025672"/>
            <a:ext cx="67524" cy="129762"/>
          </a:xfrm>
          <a:custGeom>
            <a:avLst/>
            <a:gdLst/>
            <a:ahLst/>
            <a:cxnLst>
              <a:cxn ang="0">
                <a:pos x="36" y="68"/>
              </a:cxn>
              <a:cxn ang="0">
                <a:pos x="6" y="0"/>
              </a:cxn>
              <a:cxn ang="0">
                <a:pos x="0" y="3"/>
              </a:cxn>
              <a:cxn ang="0">
                <a:pos x="30" y="70"/>
              </a:cxn>
              <a:cxn ang="0">
                <a:pos x="36" y="68"/>
              </a:cxn>
            </a:cxnLst>
            <a:rect l="0" t="0" r="r" b="b"/>
            <a:pathLst>
              <a:path w="36" h="70">
                <a:moveTo>
                  <a:pt x="36" y="68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2"/>
                  <a:pt x="0" y="3"/>
                </a:cubicBezTo>
                <a:cubicBezTo>
                  <a:pt x="30" y="70"/>
                  <a:pt x="30" y="70"/>
                  <a:pt x="30" y="70"/>
                </a:cubicBezTo>
                <a:cubicBezTo>
                  <a:pt x="32" y="69"/>
                  <a:pt x="34" y="69"/>
                  <a:pt x="36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89" name="Freeform 11"/>
          <p:cNvSpPr>
            <a:spLocks/>
          </p:cNvSpPr>
          <p:nvPr/>
        </p:nvSpPr>
        <p:spPr bwMode="gray">
          <a:xfrm>
            <a:off x="6533825" y="3047382"/>
            <a:ext cx="78548" cy="12156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7" y="66"/>
              </a:cxn>
              <a:cxn ang="0">
                <a:pos x="42" y="63"/>
              </a:cxn>
              <a:cxn ang="0">
                <a:pos x="6" y="0"/>
              </a:cxn>
              <a:cxn ang="0">
                <a:pos x="0" y="2"/>
              </a:cxn>
            </a:cxnLst>
            <a:rect l="0" t="0" r="r" b="b"/>
            <a:pathLst>
              <a:path w="42" h="66">
                <a:moveTo>
                  <a:pt x="0" y="2"/>
                </a:moveTo>
                <a:cubicBezTo>
                  <a:pt x="37" y="66"/>
                  <a:pt x="37" y="66"/>
                  <a:pt x="37" y="66"/>
                </a:cubicBezTo>
                <a:cubicBezTo>
                  <a:pt x="39" y="65"/>
                  <a:pt x="40" y="64"/>
                  <a:pt x="42" y="63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2"/>
                  <a:pt x="0" y="2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0" name="Freeform 12"/>
          <p:cNvSpPr>
            <a:spLocks/>
          </p:cNvSpPr>
          <p:nvPr/>
        </p:nvSpPr>
        <p:spPr bwMode="gray">
          <a:xfrm>
            <a:off x="5957810" y="2055722"/>
            <a:ext cx="78548" cy="124299"/>
          </a:xfrm>
          <a:custGeom>
            <a:avLst/>
            <a:gdLst/>
            <a:ahLst/>
            <a:cxnLst>
              <a:cxn ang="0">
                <a:pos x="42" y="64"/>
              </a:cxn>
              <a:cxn ang="0">
                <a:pos x="5" y="0"/>
              </a:cxn>
              <a:cxn ang="0">
                <a:pos x="0" y="3"/>
              </a:cxn>
              <a:cxn ang="0">
                <a:pos x="37" y="67"/>
              </a:cxn>
              <a:cxn ang="0">
                <a:pos x="42" y="64"/>
              </a:cxn>
            </a:cxnLst>
            <a:rect l="0" t="0" r="r" b="b"/>
            <a:pathLst>
              <a:path w="42" h="67">
                <a:moveTo>
                  <a:pt x="42" y="64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cubicBezTo>
                  <a:pt x="37" y="67"/>
                  <a:pt x="37" y="67"/>
                  <a:pt x="37" y="67"/>
                </a:cubicBezTo>
                <a:cubicBezTo>
                  <a:pt x="38" y="66"/>
                  <a:pt x="40" y="65"/>
                  <a:pt x="42" y="64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1" name="Freeform 13"/>
          <p:cNvSpPr>
            <a:spLocks/>
          </p:cNvSpPr>
          <p:nvPr/>
        </p:nvSpPr>
        <p:spPr bwMode="gray">
          <a:xfrm>
            <a:off x="6579300" y="3017332"/>
            <a:ext cx="89572" cy="11473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3" y="62"/>
              </a:cxn>
              <a:cxn ang="0">
                <a:pos x="48" y="59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48" h="62">
                <a:moveTo>
                  <a:pt x="0" y="3"/>
                </a:moveTo>
                <a:cubicBezTo>
                  <a:pt x="43" y="62"/>
                  <a:pt x="43" y="62"/>
                  <a:pt x="43" y="62"/>
                </a:cubicBezTo>
                <a:cubicBezTo>
                  <a:pt x="45" y="61"/>
                  <a:pt x="47" y="60"/>
                  <a:pt x="48" y="59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2"/>
                  <a:pt x="0" y="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2" name="Freeform 14"/>
          <p:cNvSpPr>
            <a:spLocks/>
          </p:cNvSpPr>
          <p:nvPr/>
        </p:nvSpPr>
        <p:spPr bwMode="gray">
          <a:xfrm>
            <a:off x="5901310" y="2092603"/>
            <a:ext cx="88194" cy="114737"/>
          </a:xfrm>
          <a:custGeom>
            <a:avLst/>
            <a:gdLst/>
            <a:ahLst/>
            <a:cxnLst>
              <a:cxn ang="0">
                <a:pos x="47" y="59"/>
              </a:cxn>
              <a:cxn ang="0">
                <a:pos x="5" y="0"/>
              </a:cxn>
              <a:cxn ang="0">
                <a:pos x="0" y="3"/>
              </a:cxn>
              <a:cxn ang="0">
                <a:pos x="43" y="62"/>
              </a:cxn>
              <a:cxn ang="0">
                <a:pos x="47" y="59"/>
              </a:cxn>
            </a:cxnLst>
            <a:rect l="0" t="0" r="r" b="b"/>
            <a:pathLst>
              <a:path w="47" h="62">
                <a:moveTo>
                  <a:pt x="47" y="59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1" y="2"/>
                  <a:pt x="0" y="3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1"/>
                  <a:pt x="46" y="60"/>
                  <a:pt x="47" y="5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3" name="Freeform 15"/>
          <p:cNvSpPr>
            <a:spLocks/>
          </p:cNvSpPr>
          <p:nvPr/>
        </p:nvSpPr>
        <p:spPr bwMode="gray">
          <a:xfrm>
            <a:off x="6622019" y="2984550"/>
            <a:ext cx="99218" cy="10654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8" y="58"/>
              </a:cxn>
              <a:cxn ang="0">
                <a:pos x="53" y="54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3" h="58">
                <a:moveTo>
                  <a:pt x="0" y="4"/>
                </a:moveTo>
                <a:cubicBezTo>
                  <a:pt x="48" y="58"/>
                  <a:pt x="48" y="58"/>
                  <a:pt x="48" y="58"/>
                </a:cubicBezTo>
                <a:cubicBezTo>
                  <a:pt x="50" y="56"/>
                  <a:pt x="51" y="55"/>
                  <a:pt x="53" y="54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4" name="Freeform 16"/>
          <p:cNvSpPr>
            <a:spLocks/>
          </p:cNvSpPr>
          <p:nvPr/>
        </p:nvSpPr>
        <p:spPr bwMode="gray">
          <a:xfrm>
            <a:off x="5848945" y="2133580"/>
            <a:ext cx="99218" cy="107907"/>
          </a:xfrm>
          <a:custGeom>
            <a:avLst/>
            <a:gdLst/>
            <a:ahLst/>
            <a:cxnLst>
              <a:cxn ang="0">
                <a:pos x="53" y="54"/>
              </a:cxn>
              <a:cxn ang="0">
                <a:pos x="4" y="0"/>
              </a:cxn>
              <a:cxn ang="0">
                <a:pos x="0" y="4"/>
              </a:cxn>
              <a:cxn ang="0">
                <a:pos x="48" y="58"/>
              </a:cxn>
              <a:cxn ang="0">
                <a:pos x="53" y="54"/>
              </a:cxn>
            </a:cxnLst>
            <a:rect l="0" t="0" r="r" b="b"/>
            <a:pathLst>
              <a:path w="53" h="58">
                <a:moveTo>
                  <a:pt x="53" y="54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4"/>
                </a:cubicBezTo>
                <a:cubicBezTo>
                  <a:pt x="48" y="58"/>
                  <a:pt x="48" y="58"/>
                  <a:pt x="48" y="58"/>
                </a:cubicBezTo>
                <a:cubicBezTo>
                  <a:pt x="50" y="56"/>
                  <a:pt x="51" y="55"/>
                  <a:pt x="53" y="5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5" name="Freeform 17"/>
          <p:cNvSpPr>
            <a:spLocks/>
          </p:cNvSpPr>
          <p:nvPr/>
        </p:nvSpPr>
        <p:spPr bwMode="gray">
          <a:xfrm>
            <a:off x="6659226" y="2947670"/>
            <a:ext cx="108865" cy="9561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4" y="52"/>
              </a:cxn>
              <a:cxn ang="0">
                <a:pos x="58" y="48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8" h="52">
                <a:moveTo>
                  <a:pt x="0" y="4"/>
                </a:moveTo>
                <a:cubicBezTo>
                  <a:pt x="54" y="52"/>
                  <a:pt x="54" y="52"/>
                  <a:pt x="54" y="52"/>
                </a:cubicBezTo>
                <a:cubicBezTo>
                  <a:pt x="55" y="51"/>
                  <a:pt x="56" y="49"/>
                  <a:pt x="58" y="48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3"/>
                  <a:pt x="0" y="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6" name="Freeform 18"/>
          <p:cNvSpPr>
            <a:spLocks/>
          </p:cNvSpPr>
          <p:nvPr/>
        </p:nvSpPr>
        <p:spPr bwMode="gray">
          <a:xfrm>
            <a:off x="5800714" y="2180022"/>
            <a:ext cx="108865" cy="98346"/>
          </a:xfrm>
          <a:custGeom>
            <a:avLst/>
            <a:gdLst/>
            <a:ahLst/>
            <a:cxnLst>
              <a:cxn ang="0">
                <a:pos x="58" y="48"/>
              </a:cxn>
              <a:cxn ang="0">
                <a:pos x="4" y="0"/>
              </a:cxn>
              <a:cxn ang="0">
                <a:pos x="0" y="5"/>
              </a:cxn>
              <a:cxn ang="0">
                <a:pos x="53" y="53"/>
              </a:cxn>
              <a:cxn ang="0">
                <a:pos x="58" y="48"/>
              </a:cxn>
            </a:cxnLst>
            <a:rect l="0" t="0" r="r" b="b"/>
            <a:pathLst>
              <a:path w="58" h="53">
                <a:moveTo>
                  <a:pt x="58" y="48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1" y="3"/>
                  <a:pt x="0" y="5"/>
                </a:cubicBezTo>
                <a:cubicBezTo>
                  <a:pt x="53" y="53"/>
                  <a:pt x="53" y="53"/>
                  <a:pt x="53" y="53"/>
                </a:cubicBezTo>
                <a:cubicBezTo>
                  <a:pt x="55" y="51"/>
                  <a:pt x="56" y="50"/>
                  <a:pt x="58" y="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7" name="Freeform 19"/>
          <p:cNvSpPr>
            <a:spLocks/>
          </p:cNvSpPr>
          <p:nvPr/>
        </p:nvSpPr>
        <p:spPr bwMode="gray">
          <a:xfrm>
            <a:off x="5757995" y="2231927"/>
            <a:ext cx="115754" cy="87419"/>
          </a:xfrm>
          <a:custGeom>
            <a:avLst/>
            <a:gdLst/>
            <a:ahLst/>
            <a:cxnLst>
              <a:cxn ang="0">
                <a:pos x="62" y="42"/>
              </a:cxn>
              <a:cxn ang="0">
                <a:pos x="4" y="0"/>
              </a:cxn>
              <a:cxn ang="0">
                <a:pos x="0" y="5"/>
              </a:cxn>
              <a:cxn ang="0">
                <a:pos x="58" y="47"/>
              </a:cxn>
              <a:cxn ang="0">
                <a:pos x="62" y="42"/>
              </a:cxn>
            </a:cxnLst>
            <a:rect l="0" t="0" r="r" b="b"/>
            <a:pathLst>
              <a:path w="62" h="47">
                <a:moveTo>
                  <a:pt x="62" y="42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5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5"/>
                  <a:pt x="61" y="44"/>
                  <a:pt x="62" y="4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8" name="Freeform 20"/>
          <p:cNvSpPr>
            <a:spLocks/>
          </p:cNvSpPr>
          <p:nvPr/>
        </p:nvSpPr>
        <p:spPr bwMode="gray">
          <a:xfrm>
            <a:off x="6695054" y="2903961"/>
            <a:ext cx="114377" cy="8741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8" y="47"/>
              </a:cxn>
              <a:cxn ang="0">
                <a:pos x="61" y="42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61" h="47">
                <a:moveTo>
                  <a:pt x="0" y="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60" y="44"/>
                  <a:pt x="61" y="42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99" name="Freeform 21"/>
          <p:cNvSpPr>
            <a:spLocks/>
          </p:cNvSpPr>
          <p:nvPr/>
        </p:nvSpPr>
        <p:spPr bwMode="gray">
          <a:xfrm>
            <a:off x="6725371" y="2860251"/>
            <a:ext cx="119889" cy="751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1" y="41"/>
              </a:cxn>
              <a:cxn ang="0">
                <a:pos x="64" y="36"/>
              </a:cxn>
              <a:cxn ang="0">
                <a:pos x="3" y="0"/>
              </a:cxn>
              <a:cxn ang="0">
                <a:pos x="0" y="6"/>
              </a:cxn>
            </a:cxnLst>
            <a:rect l="0" t="0" r="r" b="b"/>
            <a:pathLst>
              <a:path w="64" h="41">
                <a:moveTo>
                  <a:pt x="0" y="6"/>
                </a:moveTo>
                <a:cubicBezTo>
                  <a:pt x="61" y="41"/>
                  <a:pt x="61" y="41"/>
                  <a:pt x="61" y="41"/>
                </a:cubicBezTo>
                <a:cubicBezTo>
                  <a:pt x="62" y="39"/>
                  <a:pt x="63" y="38"/>
                  <a:pt x="64" y="36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6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0" name="Freeform 22"/>
          <p:cNvSpPr>
            <a:spLocks/>
          </p:cNvSpPr>
          <p:nvPr/>
        </p:nvSpPr>
        <p:spPr bwMode="gray">
          <a:xfrm>
            <a:off x="5722166" y="2287929"/>
            <a:ext cx="119889" cy="75125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3" y="0"/>
              </a:cxn>
              <a:cxn ang="0">
                <a:pos x="0" y="5"/>
              </a:cxn>
              <a:cxn ang="0">
                <a:pos x="61" y="41"/>
              </a:cxn>
              <a:cxn ang="0">
                <a:pos x="64" y="36"/>
              </a:cxn>
            </a:cxnLst>
            <a:rect l="0" t="0" r="r" b="b"/>
            <a:pathLst>
              <a:path w="64" h="41">
                <a:moveTo>
                  <a:pt x="64" y="36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3"/>
                  <a:pt x="0" y="5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39"/>
                  <a:pt x="63" y="37"/>
                  <a:pt x="64" y="36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1" name="Freeform 23"/>
          <p:cNvSpPr>
            <a:spLocks/>
          </p:cNvSpPr>
          <p:nvPr/>
        </p:nvSpPr>
        <p:spPr bwMode="gray">
          <a:xfrm>
            <a:off x="5690472" y="2346664"/>
            <a:ext cx="125401" cy="62832"/>
          </a:xfrm>
          <a:custGeom>
            <a:avLst/>
            <a:gdLst/>
            <a:ahLst/>
            <a:cxnLst>
              <a:cxn ang="0">
                <a:pos x="67" y="29"/>
              </a:cxn>
              <a:cxn ang="0">
                <a:pos x="3" y="0"/>
              </a:cxn>
              <a:cxn ang="0">
                <a:pos x="0" y="6"/>
              </a:cxn>
              <a:cxn ang="0">
                <a:pos x="65" y="34"/>
              </a:cxn>
              <a:cxn ang="0">
                <a:pos x="67" y="29"/>
              </a:cxn>
            </a:cxnLst>
            <a:rect l="0" t="0" r="r" b="b"/>
            <a:pathLst>
              <a:path w="67" h="34">
                <a:moveTo>
                  <a:pt x="67" y="29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6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2"/>
                  <a:pt x="66" y="31"/>
                  <a:pt x="67" y="2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2" name="Freeform 24"/>
          <p:cNvSpPr>
            <a:spLocks/>
          </p:cNvSpPr>
          <p:nvPr/>
        </p:nvSpPr>
        <p:spPr bwMode="gray">
          <a:xfrm>
            <a:off x="6748798" y="2813810"/>
            <a:ext cx="125401" cy="6283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5" y="34"/>
              </a:cxn>
              <a:cxn ang="0">
                <a:pos x="67" y="29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67" h="34">
                <a:moveTo>
                  <a:pt x="0" y="5"/>
                </a:moveTo>
                <a:cubicBezTo>
                  <a:pt x="65" y="34"/>
                  <a:pt x="65" y="34"/>
                  <a:pt x="65" y="34"/>
                </a:cubicBezTo>
                <a:cubicBezTo>
                  <a:pt x="65" y="32"/>
                  <a:pt x="66" y="31"/>
                  <a:pt x="67" y="29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3" name="Freeform 25"/>
          <p:cNvSpPr>
            <a:spLocks/>
          </p:cNvSpPr>
          <p:nvPr/>
        </p:nvSpPr>
        <p:spPr bwMode="gray">
          <a:xfrm>
            <a:off x="5665668" y="2409497"/>
            <a:ext cx="129535" cy="50539"/>
          </a:xfrm>
          <a:custGeom>
            <a:avLst/>
            <a:gdLst/>
            <a:ahLst/>
            <a:cxnLst>
              <a:cxn ang="0">
                <a:pos x="69" y="22"/>
              </a:cxn>
              <a:cxn ang="0">
                <a:pos x="2" y="0"/>
              </a:cxn>
              <a:cxn ang="0">
                <a:pos x="0" y="5"/>
              </a:cxn>
              <a:cxn ang="0">
                <a:pos x="67" y="27"/>
              </a:cxn>
              <a:cxn ang="0">
                <a:pos x="69" y="22"/>
              </a:cxn>
            </a:cxnLst>
            <a:rect l="0" t="0" r="r" b="b"/>
            <a:pathLst>
              <a:path w="69" h="27">
                <a:moveTo>
                  <a:pt x="69" y="22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4"/>
                  <a:pt x="0" y="5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5"/>
                  <a:pt x="69" y="23"/>
                  <a:pt x="69" y="2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4" name="Freeform 26"/>
          <p:cNvSpPr>
            <a:spLocks/>
          </p:cNvSpPr>
          <p:nvPr/>
        </p:nvSpPr>
        <p:spPr bwMode="gray">
          <a:xfrm>
            <a:off x="6769468" y="2763270"/>
            <a:ext cx="129535" cy="5190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7" y="28"/>
              </a:cxn>
              <a:cxn ang="0">
                <a:pos x="69" y="22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69" h="28">
                <a:moveTo>
                  <a:pt x="0" y="6"/>
                </a:move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8" y="24"/>
                  <a:pt x="69" y="22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5" name="Freeform 27"/>
          <p:cNvSpPr>
            <a:spLocks/>
          </p:cNvSpPr>
          <p:nvPr/>
        </p:nvSpPr>
        <p:spPr bwMode="gray">
          <a:xfrm>
            <a:off x="6783248" y="2714097"/>
            <a:ext cx="130913" cy="36879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9" y="20"/>
              </a:cxn>
              <a:cxn ang="0">
                <a:pos x="70" y="14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70" h="20">
                <a:moveTo>
                  <a:pt x="0" y="6"/>
                </a:moveTo>
                <a:cubicBezTo>
                  <a:pt x="69" y="20"/>
                  <a:pt x="69" y="20"/>
                  <a:pt x="69" y="20"/>
                </a:cubicBezTo>
                <a:cubicBezTo>
                  <a:pt x="69" y="18"/>
                  <a:pt x="70" y="16"/>
                  <a:pt x="70" y="14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4"/>
                  <a:pt x="0" y="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6" name="Freeform 28"/>
          <p:cNvSpPr>
            <a:spLocks/>
          </p:cNvSpPr>
          <p:nvPr/>
        </p:nvSpPr>
        <p:spPr bwMode="gray">
          <a:xfrm>
            <a:off x="5649131" y="2475061"/>
            <a:ext cx="130913" cy="36879"/>
          </a:xfrm>
          <a:custGeom>
            <a:avLst/>
            <a:gdLst/>
            <a:ahLst/>
            <a:cxnLst>
              <a:cxn ang="0">
                <a:pos x="70" y="14"/>
              </a:cxn>
              <a:cxn ang="0">
                <a:pos x="1" y="0"/>
              </a:cxn>
              <a:cxn ang="0">
                <a:pos x="0" y="6"/>
              </a:cxn>
              <a:cxn ang="0">
                <a:pos x="69" y="20"/>
              </a:cxn>
              <a:cxn ang="0">
                <a:pos x="70" y="14"/>
              </a:cxn>
            </a:cxnLst>
            <a:rect l="0" t="0" r="r" b="b"/>
            <a:pathLst>
              <a:path w="70" h="20">
                <a:moveTo>
                  <a:pt x="70" y="14"/>
                </a:moveTo>
                <a:cubicBezTo>
                  <a:pt x="1" y="0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18"/>
                  <a:pt x="70" y="16"/>
                  <a:pt x="70" y="1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7" name="Freeform 29"/>
          <p:cNvSpPr>
            <a:spLocks/>
          </p:cNvSpPr>
          <p:nvPr/>
        </p:nvSpPr>
        <p:spPr bwMode="gray">
          <a:xfrm>
            <a:off x="5639485" y="2540625"/>
            <a:ext cx="130913" cy="24587"/>
          </a:xfrm>
          <a:custGeom>
            <a:avLst/>
            <a:gdLst/>
            <a:ahLst/>
            <a:cxnLst>
              <a:cxn ang="0">
                <a:pos x="70" y="7"/>
              </a:cxn>
              <a:cxn ang="0">
                <a:pos x="0" y="0"/>
              </a:cxn>
              <a:cxn ang="0">
                <a:pos x="0" y="6"/>
              </a:cxn>
              <a:cxn ang="0">
                <a:pos x="69" y="13"/>
              </a:cxn>
              <a:cxn ang="0">
                <a:pos x="70" y="7"/>
              </a:cxn>
            </a:cxnLst>
            <a:rect l="0" t="0" r="r" b="b"/>
            <a:pathLst>
              <a:path w="70" h="13">
                <a:moveTo>
                  <a:pt x="70" y="7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1"/>
                  <a:pt x="70" y="9"/>
                  <a:pt x="70" y="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8" name="Freeform 30"/>
          <p:cNvSpPr>
            <a:spLocks/>
          </p:cNvSpPr>
          <p:nvPr/>
        </p:nvSpPr>
        <p:spPr bwMode="gray">
          <a:xfrm>
            <a:off x="6792895" y="2659460"/>
            <a:ext cx="130913" cy="2595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0" y="14"/>
              </a:cxn>
              <a:cxn ang="0">
                <a:pos x="70" y="8"/>
              </a:cxn>
              <a:cxn ang="0">
                <a:pos x="1" y="0"/>
              </a:cxn>
              <a:cxn ang="0">
                <a:pos x="0" y="6"/>
              </a:cxn>
            </a:cxnLst>
            <a:rect l="0" t="0" r="r" b="b"/>
            <a:pathLst>
              <a:path w="70" h="14">
                <a:moveTo>
                  <a:pt x="0" y="6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2"/>
                  <a:pt x="70" y="10"/>
                  <a:pt x="70" y="8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09" name="Freeform 31"/>
          <p:cNvSpPr>
            <a:spLocks/>
          </p:cNvSpPr>
          <p:nvPr/>
        </p:nvSpPr>
        <p:spPr bwMode="gray">
          <a:xfrm>
            <a:off x="5635351" y="2607555"/>
            <a:ext cx="130913" cy="10927"/>
          </a:xfrm>
          <a:custGeom>
            <a:avLst/>
            <a:gdLst/>
            <a:ahLst/>
            <a:cxnLst>
              <a:cxn ang="0">
                <a:pos x="70" y="4"/>
              </a:cxn>
              <a:cxn ang="0">
                <a:pos x="70" y="0"/>
              </a:cxn>
              <a:cxn ang="0">
                <a:pos x="0" y="0"/>
              </a:cxn>
              <a:cxn ang="0">
                <a:pos x="0" y="4"/>
              </a:cxn>
              <a:cxn ang="0">
                <a:pos x="0" y="6"/>
              </a:cxn>
              <a:cxn ang="0">
                <a:pos x="70" y="6"/>
              </a:cxn>
              <a:cxn ang="0">
                <a:pos x="70" y="4"/>
              </a:cxn>
            </a:cxnLst>
            <a:rect l="0" t="0" r="r" b="b"/>
            <a:pathLst>
              <a:path w="70" h="6">
                <a:moveTo>
                  <a:pt x="70" y="4"/>
                </a:moveTo>
                <a:cubicBezTo>
                  <a:pt x="70" y="3"/>
                  <a:pt x="70" y="1"/>
                  <a:pt x="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5"/>
                  <a:pt x="70" y="5"/>
                  <a:pt x="70" y="4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0" name="Freeform 32"/>
          <p:cNvSpPr>
            <a:spLocks/>
          </p:cNvSpPr>
          <p:nvPr/>
        </p:nvSpPr>
        <p:spPr bwMode="gray">
          <a:xfrm>
            <a:off x="6795651" y="2607555"/>
            <a:ext cx="130913" cy="10927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0"/>
              </a:cxn>
              <a:cxn ang="0">
                <a:pos x="0" y="4"/>
              </a:cxn>
              <a:cxn ang="0">
                <a:pos x="0" y="6"/>
              </a:cxn>
              <a:cxn ang="0">
                <a:pos x="70" y="6"/>
              </a:cxn>
              <a:cxn ang="0">
                <a:pos x="70" y="4"/>
              </a:cxn>
              <a:cxn ang="0">
                <a:pos x="70" y="0"/>
              </a:cxn>
            </a:cxnLst>
            <a:rect l="0" t="0" r="r" b="b"/>
            <a:pathLst>
              <a:path w="70" h="6">
                <a:moveTo>
                  <a:pt x="7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70" y="3"/>
                  <a:pt x="70" y="1"/>
                  <a:pt x="70" y="0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1" name="Freeform 33"/>
          <p:cNvSpPr>
            <a:spLocks/>
          </p:cNvSpPr>
          <p:nvPr/>
        </p:nvSpPr>
        <p:spPr bwMode="gray">
          <a:xfrm>
            <a:off x="5638107" y="2662192"/>
            <a:ext cx="132291" cy="2322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7"/>
              </a:cxn>
              <a:cxn ang="0">
                <a:pos x="1" y="13"/>
              </a:cxn>
              <a:cxn ang="0">
                <a:pos x="71" y="6"/>
              </a:cxn>
              <a:cxn ang="0">
                <a:pos x="70" y="0"/>
              </a:cxn>
            </a:cxnLst>
            <a:rect l="0" t="0" r="r" b="b"/>
            <a:pathLst>
              <a:path w="71" h="13">
                <a:moveTo>
                  <a:pt x="70" y="0"/>
                </a:move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11"/>
                  <a:pt x="1" y="13"/>
                </a:cubicBezTo>
                <a:cubicBezTo>
                  <a:pt x="71" y="6"/>
                  <a:pt x="71" y="6"/>
                  <a:pt x="71" y="6"/>
                </a:cubicBezTo>
                <a:cubicBezTo>
                  <a:pt x="70" y="4"/>
                  <a:pt x="70" y="2"/>
                  <a:pt x="7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2" name="Freeform 34"/>
          <p:cNvSpPr>
            <a:spLocks/>
          </p:cNvSpPr>
          <p:nvPr/>
        </p:nvSpPr>
        <p:spPr bwMode="gray">
          <a:xfrm>
            <a:off x="6792895" y="2540625"/>
            <a:ext cx="130913" cy="24587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70" y="6"/>
              </a:cxn>
              <a:cxn ang="0">
                <a:pos x="70" y="0"/>
              </a:cxn>
              <a:cxn ang="0">
                <a:pos x="0" y="7"/>
              </a:cxn>
              <a:cxn ang="0">
                <a:pos x="1" y="13"/>
              </a:cxn>
            </a:cxnLst>
            <a:rect l="0" t="0" r="r" b="b"/>
            <a:pathLst>
              <a:path w="70" h="13">
                <a:moveTo>
                  <a:pt x="1" y="13"/>
                </a:moveTo>
                <a:cubicBezTo>
                  <a:pt x="70" y="6"/>
                  <a:pt x="70" y="6"/>
                  <a:pt x="70" y="6"/>
                </a:cubicBezTo>
                <a:cubicBezTo>
                  <a:pt x="70" y="4"/>
                  <a:pt x="70" y="2"/>
                  <a:pt x="70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0" y="11"/>
                  <a:pt x="1" y="1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3" name="Freeform 35"/>
          <p:cNvSpPr>
            <a:spLocks/>
          </p:cNvSpPr>
          <p:nvPr/>
        </p:nvSpPr>
        <p:spPr bwMode="gray">
          <a:xfrm>
            <a:off x="5649131" y="2715463"/>
            <a:ext cx="130913" cy="36879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0" y="14"/>
              </a:cxn>
              <a:cxn ang="0">
                <a:pos x="1" y="20"/>
              </a:cxn>
              <a:cxn ang="0">
                <a:pos x="70" y="5"/>
              </a:cxn>
              <a:cxn ang="0">
                <a:pos x="68" y="0"/>
              </a:cxn>
            </a:cxnLst>
            <a:rect l="0" t="0" r="r" b="b"/>
            <a:pathLst>
              <a:path w="70" h="20">
                <a:moveTo>
                  <a:pt x="68" y="0"/>
                </a:move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8"/>
                  <a:pt x="1" y="20"/>
                </a:cubicBezTo>
                <a:cubicBezTo>
                  <a:pt x="70" y="5"/>
                  <a:pt x="70" y="5"/>
                  <a:pt x="70" y="5"/>
                </a:cubicBezTo>
                <a:cubicBezTo>
                  <a:pt x="69" y="4"/>
                  <a:pt x="69" y="2"/>
                  <a:pt x="6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4" name="Freeform 36"/>
          <p:cNvSpPr>
            <a:spLocks/>
          </p:cNvSpPr>
          <p:nvPr/>
        </p:nvSpPr>
        <p:spPr bwMode="gray">
          <a:xfrm>
            <a:off x="6783248" y="2476426"/>
            <a:ext cx="130913" cy="36879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70" y="6"/>
              </a:cxn>
              <a:cxn ang="0">
                <a:pos x="69" y="0"/>
              </a:cxn>
              <a:cxn ang="0">
                <a:pos x="0" y="14"/>
              </a:cxn>
              <a:cxn ang="0">
                <a:pos x="1" y="20"/>
              </a:cxn>
            </a:cxnLst>
            <a:rect l="0" t="0" r="r" b="b"/>
            <a:pathLst>
              <a:path w="70" h="20">
                <a:moveTo>
                  <a:pt x="1" y="20"/>
                </a:moveTo>
                <a:cubicBezTo>
                  <a:pt x="70" y="6"/>
                  <a:pt x="70" y="6"/>
                  <a:pt x="70" y="6"/>
                </a:cubicBezTo>
                <a:cubicBezTo>
                  <a:pt x="70" y="4"/>
                  <a:pt x="69" y="2"/>
                  <a:pt x="6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8"/>
                  <a:pt x="1" y="2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5" name="Freeform 37"/>
          <p:cNvSpPr>
            <a:spLocks/>
          </p:cNvSpPr>
          <p:nvPr/>
        </p:nvSpPr>
        <p:spPr bwMode="gray">
          <a:xfrm>
            <a:off x="6768090" y="2410862"/>
            <a:ext cx="129535" cy="51905"/>
          </a:xfrm>
          <a:custGeom>
            <a:avLst/>
            <a:gdLst/>
            <a:ahLst/>
            <a:cxnLst>
              <a:cxn ang="0">
                <a:pos x="2" y="28"/>
              </a:cxn>
              <a:cxn ang="0">
                <a:pos x="69" y="6"/>
              </a:cxn>
              <a:cxn ang="0">
                <a:pos x="67" y="0"/>
              </a:cxn>
              <a:cxn ang="0">
                <a:pos x="0" y="22"/>
              </a:cxn>
              <a:cxn ang="0">
                <a:pos x="2" y="28"/>
              </a:cxn>
            </a:cxnLst>
            <a:rect l="0" t="0" r="r" b="b"/>
            <a:pathLst>
              <a:path w="69" h="28">
                <a:moveTo>
                  <a:pt x="2" y="28"/>
                </a:moveTo>
                <a:cubicBezTo>
                  <a:pt x="69" y="6"/>
                  <a:pt x="69" y="6"/>
                  <a:pt x="69" y="6"/>
                </a:cubicBezTo>
                <a:cubicBezTo>
                  <a:pt x="68" y="4"/>
                  <a:pt x="68" y="2"/>
                  <a:pt x="67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6"/>
                  <a:pt x="2" y="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6" name="Freeform 38"/>
          <p:cNvSpPr>
            <a:spLocks/>
          </p:cNvSpPr>
          <p:nvPr/>
        </p:nvSpPr>
        <p:spPr bwMode="gray">
          <a:xfrm>
            <a:off x="5665668" y="2767368"/>
            <a:ext cx="129535" cy="50539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0" y="21"/>
              </a:cxn>
              <a:cxn ang="0">
                <a:pos x="2" y="27"/>
              </a:cxn>
              <a:cxn ang="0">
                <a:pos x="69" y="5"/>
              </a:cxn>
              <a:cxn ang="0">
                <a:pos x="67" y="0"/>
              </a:cxn>
            </a:cxnLst>
            <a:rect l="0" t="0" r="r" b="b"/>
            <a:pathLst>
              <a:path w="69" h="27">
                <a:moveTo>
                  <a:pt x="67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1" y="25"/>
                  <a:pt x="2" y="27"/>
                </a:cubicBezTo>
                <a:cubicBezTo>
                  <a:pt x="69" y="5"/>
                  <a:pt x="69" y="5"/>
                  <a:pt x="69" y="5"/>
                </a:cubicBezTo>
                <a:cubicBezTo>
                  <a:pt x="68" y="3"/>
                  <a:pt x="67" y="2"/>
                  <a:pt x="6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7" name="Freeform 39"/>
          <p:cNvSpPr>
            <a:spLocks/>
          </p:cNvSpPr>
          <p:nvPr/>
        </p:nvSpPr>
        <p:spPr bwMode="gray">
          <a:xfrm>
            <a:off x="6747419" y="2350761"/>
            <a:ext cx="125401" cy="62832"/>
          </a:xfrm>
          <a:custGeom>
            <a:avLst/>
            <a:gdLst/>
            <a:ahLst/>
            <a:cxnLst>
              <a:cxn ang="0">
                <a:pos x="3" y="34"/>
              </a:cxn>
              <a:cxn ang="0">
                <a:pos x="67" y="5"/>
              </a:cxn>
              <a:cxn ang="0">
                <a:pos x="65" y="0"/>
              </a:cxn>
              <a:cxn ang="0">
                <a:pos x="0" y="29"/>
              </a:cxn>
              <a:cxn ang="0">
                <a:pos x="3" y="34"/>
              </a:cxn>
            </a:cxnLst>
            <a:rect l="0" t="0" r="r" b="b"/>
            <a:pathLst>
              <a:path w="67" h="34">
                <a:moveTo>
                  <a:pt x="3" y="34"/>
                </a:moveTo>
                <a:cubicBezTo>
                  <a:pt x="67" y="5"/>
                  <a:pt x="67" y="5"/>
                  <a:pt x="67" y="5"/>
                </a:cubicBezTo>
                <a:cubicBezTo>
                  <a:pt x="66" y="3"/>
                  <a:pt x="66" y="2"/>
                  <a:pt x="65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1" y="30"/>
                  <a:pt x="2" y="32"/>
                  <a:pt x="3" y="3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8" name="Freeform 40"/>
          <p:cNvSpPr>
            <a:spLocks/>
          </p:cNvSpPr>
          <p:nvPr/>
        </p:nvSpPr>
        <p:spPr bwMode="gray">
          <a:xfrm>
            <a:off x="5687716" y="2817907"/>
            <a:ext cx="125401" cy="62832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0" y="29"/>
              </a:cxn>
              <a:cxn ang="0">
                <a:pos x="3" y="34"/>
              </a:cxn>
              <a:cxn ang="0">
                <a:pos x="67" y="5"/>
              </a:cxn>
              <a:cxn ang="0">
                <a:pos x="65" y="0"/>
              </a:cxn>
            </a:cxnLst>
            <a:rect l="0" t="0" r="r" b="b"/>
            <a:pathLst>
              <a:path w="67" h="34">
                <a:moveTo>
                  <a:pt x="65" y="0"/>
                </a:moveTo>
                <a:cubicBezTo>
                  <a:pt x="0" y="29"/>
                  <a:pt x="0" y="29"/>
                  <a:pt x="0" y="29"/>
                </a:cubicBezTo>
                <a:cubicBezTo>
                  <a:pt x="1" y="30"/>
                  <a:pt x="2" y="32"/>
                  <a:pt x="3" y="34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19" name="Freeform 41"/>
          <p:cNvSpPr>
            <a:spLocks/>
          </p:cNvSpPr>
          <p:nvPr/>
        </p:nvSpPr>
        <p:spPr bwMode="gray">
          <a:xfrm>
            <a:off x="6722615" y="2290661"/>
            <a:ext cx="119889" cy="76492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64" y="5"/>
              </a:cxn>
              <a:cxn ang="0">
                <a:pos x="61" y="0"/>
              </a:cxn>
              <a:cxn ang="0">
                <a:pos x="0" y="36"/>
              </a:cxn>
              <a:cxn ang="0">
                <a:pos x="3" y="41"/>
              </a:cxn>
            </a:cxnLst>
            <a:rect l="0" t="0" r="r" b="b"/>
            <a:pathLst>
              <a:path w="64" h="41">
                <a:moveTo>
                  <a:pt x="3" y="41"/>
                </a:moveTo>
                <a:cubicBezTo>
                  <a:pt x="64" y="5"/>
                  <a:pt x="64" y="5"/>
                  <a:pt x="64" y="5"/>
                </a:cubicBezTo>
                <a:cubicBezTo>
                  <a:pt x="63" y="4"/>
                  <a:pt x="62" y="2"/>
                  <a:pt x="61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7"/>
                  <a:pt x="2" y="39"/>
                  <a:pt x="3" y="41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0" name="Freeform 42"/>
          <p:cNvSpPr>
            <a:spLocks/>
          </p:cNvSpPr>
          <p:nvPr/>
        </p:nvSpPr>
        <p:spPr bwMode="gray">
          <a:xfrm>
            <a:off x="5719410" y="2865715"/>
            <a:ext cx="119889" cy="73760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0" y="35"/>
              </a:cxn>
              <a:cxn ang="0">
                <a:pos x="3" y="40"/>
              </a:cxn>
              <a:cxn ang="0">
                <a:pos x="64" y="5"/>
              </a:cxn>
              <a:cxn ang="0">
                <a:pos x="61" y="0"/>
              </a:cxn>
            </a:cxnLst>
            <a:rect l="0" t="0" r="r" b="b"/>
            <a:pathLst>
              <a:path w="64" h="40">
                <a:moveTo>
                  <a:pt x="61" y="0"/>
                </a:moveTo>
                <a:cubicBezTo>
                  <a:pt x="0" y="35"/>
                  <a:pt x="0" y="35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64" y="5"/>
                  <a:pt x="64" y="5"/>
                  <a:pt x="64" y="5"/>
                </a:cubicBezTo>
                <a:cubicBezTo>
                  <a:pt x="63" y="3"/>
                  <a:pt x="62" y="1"/>
                  <a:pt x="61" y="0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1" name="Freeform 43"/>
          <p:cNvSpPr>
            <a:spLocks/>
          </p:cNvSpPr>
          <p:nvPr/>
        </p:nvSpPr>
        <p:spPr bwMode="gray">
          <a:xfrm>
            <a:off x="6693677" y="2236024"/>
            <a:ext cx="112998" cy="86053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61" y="5"/>
              </a:cxn>
              <a:cxn ang="0">
                <a:pos x="58" y="0"/>
              </a:cxn>
              <a:cxn ang="0">
                <a:pos x="0" y="42"/>
              </a:cxn>
              <a:cxn ang="0">
                <a:pos x="3" y="47"/>
              </a:cxn>
            </a:cxnLst>
            <a:rect l="0" t="0" r="r" b="b"/>
            <a:pathLst>
              <a:path w="61" h="47">
                <a:moveTo>
                  <a:pt x="3" y="47"/>
                </a:moveTo>
                <a:cubicBezTo>
                  <a:pt x="61" y="5"/>
                  <a:pt x="61" y="5"/>
                  <a:pt x="61" y="5"/>
                </a:cubicBezTo>
                <a:cubicBezTo>
                  <a:pt x="60" y="3"/>
                  <a:pt x="59" y="2"/>
                  <a:pt x="5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1" y="44"/>
                  <a:pt x="2" y="45"/>
                  <a:pt x="3" y="4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2" name="Freeform 44"/>
          <p:cNvSpPr>
            <a:spLocks/>
          </p:cNvSpPr>
          <p:nvPr/>
        </p:nvSpPr>
        <p:spPr bwMode="gray">
          <a:xfrm>
            <a:off x="5755239" y="2909424"/>
            <a:ext cx="115754" cy="8741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2"/>
              </a:cxn>
              <a:cxn ang="0">
                <a:pos x="4" y="47"/>
              </a:cxn>
              <a:cxn ang="0">
                <a:pos x="62" y="5"/>
              </a:cxn>
              <a:cxn ang="0">
                <a:pos x="58" y="0"/>
              </a:cxn>
            </a:cxnLst>
            <a:rect l="0" t="0" r="r" b="b"/>
            <a:pathLst>
              <a:path w="62" h="47">
                <a:moveTo>
                  <a:pt x="58" y="0"/>
                </a:moveTo>
                <a:cubicBezTo>
                  <a:pt x="0" y="42"/>
                  <a:pt x="0" y="42"/>
                  <a:pt x="0" y="42"/>
                </a:cubicBezTo>
                <a:cubicBezTo>
                  <a:pt x="1" y="43"/>
                  <a:pt x="3" y="45"/>
                  <a:pt x="4" y="47"/>
                </a:cubicBezTo>
                <a:cubicBezTo>
                  <a:pt x="62" y="5"/>
                  <a:pt x="62" y="5"/>
                  <a:pt x="62" y="5"/>
                </a:cubicBezTo>
                <a:cubicBezTo>
                  <a:pt x="60" y="3"/>
                  <a:pt x="59" y="1"/>
                  <a:pt x="5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3" name="Freeform 45"/>
          <p:cNvSpPr>
            <a:spLocks/>
          </p:cNvSpPr>
          <p:nvPr/>
        </p:nvSpPr>
        <p:spPr bwMode="gray">
          <a:xfrm>
            <a:off x="6657848" y="2184119"/>
            <a:ext cx="108865" cy="96980"/>
          </a:xfrm>
          <a:custGeom>
            <a:avLst/>
            <a:gdLst/>
            <a:ahLst/>
            <a:cxnLst>
              <a:cxn ang="0">
                <a:pos x="4" y="53"/>
              </a:cxn>
              <a:cxn ang="0">
                <a:pos x="58" y="5"/>
              </a:cxn>
              <a:cxn ang="0">
                <a:pos x="54" y="0"/>
              </a:cxn>
              <a:cxn ang="0">
                <a:pos x="0" y="49"/>
              </a:cxn>
              <a:cxn ang="0">
                <a:pos x="4" y="53"/>
              </a:cxn>
            </a:cxnLst>
            <a:rect l="0" t="0" r="r" b="b"/>
            <a:pathLst>
              <a:path w="58" h="53">
                <a:moveTo>
                  <a:pt x="4" y="53"/>
                </a:moveTo>
                <a:cubicBezTo>
                  <a:pt x="58" y="5"/>
                  <a:pt x="58" y="5"/>
                  <a:pt x="58" y="5"/>
                </a:cubicBezTo>
                <a:cubicBezTo>
                  <a:pt x="56" y="3"/>
                  <a:pt x="55" y="2"/>
                  <a:pt x="54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0"/>
                  <a:pt x="3" y="52"/>
                  <a:pt x="4" y="5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4" name="Freeform 46"/>
          <p:cNvSpPr>
            <a:spLocks/>
          </p:cNvSpPr>
          <p:nvPr/>
        </p:nvSpPr>
        <p:spPr bwMode="gray">
          <a:xfrm>
            <a:off x="5797958" y="2950402"/>
            <a:ext cx="108865" cy="98346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48"/>
              </a:cxn>
              <a:cxn ang="0">
                <a:pos x="4" y="53"/>
              </a:cxn>
              <a:cxn ang="0">
                <a:pos x="58" y="4"/>
              </a:cxn>
              <a:cxn ang="0">
                <a:pos x="53" y="0"/>
              </a:cxn>
            </a:cxnLst>
            <a:rect l="0" t="0" r="r" b="b"/>
            <a:pathLst>
              <a:path w="58" h="53">
                <a:moveTo>
                  <a:pt x="53" y="0"/>
                </a:moveTo>
                <a:cubicBezTo>
                  <a:pt x="0" y="48"/>
                  <a:pt x="0" y="48"/>
                  <a:pt x="0" y="48"/>
                </a:cubicBezTo>
                <a:cubicBezTo>
                  <a:pt x="1" y="50"/>
                  <a:pt x="3" y="51"/>
                  <a:pt x="4" y="53"/>
                </a:cubicBezTo>
                <a:cubicBezTo>
                  <a:pt x="58" y="4"/>
                  <a:pt x="58" y="4"/>
                  <a:pt x="58" y="4"/>
                </a:cubicBezTo>
                <a:cubicBezTo>
                  <a:pt x="56" y="3"/>
                  <a:pt x="55" y="2"/>
                  <a:pt x="5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5" name="Freeform 47"/>
          <p:cNvSpPr>
            <a:spLocks/>
          </p:cNvSpPr>
          <p:nvPr/>
        </p:nvSpPr>
        <p:spPr bwMode="gray">
          <a:xfrm>
            <a:off x="6620641" y="2137678"/>
            <a:ext cx="99218" cy="106542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53" y="4"/>
              </a:cxn>
              <a:cxn ang="0">
                <a:pos x="48" y="0"/>
              </a:cxn>
              <a:cxn ang="0">
                <a:pos x="0" y="54"/>
              </a:cxn>
              <a:cxn ang="0">
                <a:pos x="4" y="58"/>
              </a:cxn>
            </a:cxnLst>
            <a:rect l="0" t="0" r="r" b="b"/>
            <a:pathLst>
              <a:path w="53" h="58">
                <a:moveTo>
                  <a:pt x="4" y="58"/>
                </a:moveTo>
                <a:cubicBezTo>
                  <a:pt x="53" y="4"/>
                  <a:pt x="53" y="4"/>
                  <a:pt x="53" y="4"/>
                </a:cubicBezTo>
                <a:cubicBezTo>
                  <a:pt x="51" y="3"/>
                  <a:pt x="50" y="2"/>
                  <a:pt x="48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1" y="55"/>
                  <a:pt x="3" y="57"/>
                  <a:pt x="4" y="5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6" name="Freeform 48"/>
          <p:cNvSpPr>
            <a:spLocks/>
          </p:cNvSpPr>
          <p:nvPr/>
        </p:nvSpPr>
        <p:spPr bwMode="gray">
          <a:xfrm>
            <a:off x="5847567" y="2987281"/>
            <a:ext cx="99218" cy="10790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54"/>
              </a:cxn>
              <a:cxn ang="0">
                <a:pos x="4" y="58"/>
              </a:cxn>
              <a:cxn ang="0">
                <a:pos x="53" y="4"/>
              </a:cxn>
              <a:cxn ang="0">
                <a:pos x="48" y="0"/>
              </a:cxn>
            </a:cxnLst>
            <a:rect l="0" t="0" r="r" b="b"/>
            <a:pathLst>
              <a:path w="53" h="58">
                <a:moveTo>
                  <a:pt x="48" y="0"/>
                </a:moveTo>
                <a:cubicBezTo>
                  <a:pt x="0" y="54"/>
                  <a:pt x="0" y="54"/>
                  <a:pt x="0" y="54"/>
                </a:cubicBezTo>
                <a:cubicBezTo>
                  <a:pt x="1" y="55"/>
                  <a:pt x="3" y="57"/>
                  <a:pt x="4" y="58"/>
                </a:cubicBezTo>
                <a:cubicBezTo>
                  <a:pt x="53" y="4"/>
                  <a:pt x="53" y="4"/>
                  <a:pt x="53" y="4"/>
                </a:cubicBezTo>
                <a:cubicBezTo>
                  <a:pt x="51" y="3"/>
                  <a:pt x="49" y="2"/>
                  <a:pt x="4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7" name="Freeform 49"/>
          <p:cNvSpPr>
            <a:spLocks/>
          </p:cNvSpPr>
          <p:nvPr/>
        </p:nvSpPr>
        <p:spPr bwMode="gray">
          <a:xfrm>
            <a:off x="5899933" y="3021430"/>
            <a:ext cx="88194" cy="116103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59"/>
              </a:cxn>
              <a:cxn ang="0">
                <a:pos x="5" y="63"/>
              </a:cxn>
              <a:cxn ang="0">
                <a:pos x="47" y="4"/>
              </a:cxn>
              <a:cxn ang="0">
                <a:pos x="42" y="0"/>
              </a:cxn>
            </a:cxnLst>
            <a:rect l="0" t="0" r="r" b="b"/>
            <a:pathLst>
              <a:path w="47" h="63">
                <a:moveTo>
                  <a:pt x="42" y="0"/>
                </a:moveTo>
                <a:cubicBezTo>
                  <a:pt x="0" y="59"/>
                  <a:pt x="0" y="59"/>
                  <a:pt x="0" y="59"/>
                </a:cubicBezTo>
                <a:cubicBezTo>
                  <a:pt x="1" y="60"/>
                  <a:pt x="3" y="61"/>
                  <a:pt x="5" y="63"/>
                </a:cubicBezTo>
                <a:cubicBezTo>
                  <a:pt x="47" y="4"/>
                  <a:pt x="47" y="4"/>
                  <a:pt x="47" y="4"/>
                </a:cubicBezTo>
                <a:cubicBezTo>
                  <a:pt x="46" y="2"/>
                  <a:pt x="44" y="1"/>
                  <a:pt x="4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8" name="Freeform 50"/>
          <p:cNvSpPr>
            <a:spLocks/>
          </p:cNvSpPr>
          <p:nvPr/>
        </p:nvSpPr>
        <p:spPr bwMode="gray">
          <a:xfrm>
            <a:off x="6576544" y="2096700"/>
            <a:ext cx="90950" cy="114737"/>
          </a:xfrm>
          <a:custGeom>
            <a:avLst/>
            <a:gdLst/>
            <a:ahLst/>
            <a:cxnLst>
              <a:cxn ang="0">
                <a:pos x="5" y="62"/>
              </a:cxn>
              <a:cxn ang="0">
                <a:pos x="48" y="3"/>
              </a:cxn>
              <a:cxn ang="0">
                <a:pos x="43" y="0"/>
              </a:cxn>
              <a:cxn ang="0">
                <a:pos x="0" y="59"/>
              </a:cxn>
              <a:cxn ang="0">
                <a:pos x="5" y="62"/>
              </a:cxn>
            </a:cxnLst>
            <a:rect l="0" t="0" r="r" b="b"/>
            <a:pathLst>
              <a:path w="48" h="62">
                <a:moveTo>
                  <a:pt x="5" y="62"/>
                </a:moveTo>
                <a:cubicBezTo>
                  <a:pt x="48" y="3"/>
                  <a:pt x="48" y="3"/>
                  <a:pt x="48" y="3"/>
                </a:cubicBezTo>
                <a:cubicBezTo>
                  <a:pt x="47" y="2"/>
                  <a:pt x="45" y="1"/>
                  <a:pt x="43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60"/>
                  <a:pt x="4" y="61"/>
                  <a:pt x="5" y="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29" name="Freeform 51"/>
          <p:cNvSpPr>
            <a:spLocks/>
          </p:cNvSpPr>
          <p:nvPr/>
        </p:nvSpPr>
        <p:spPr bwMode="gray">
          <a:xfrm>
            <a:off x="6532447" y="2059820"/>
            <a:ext cx="78548" cy="124299"/>
          </a:xfrm>
          <a:custGeom>
            <a:avLst/>
            <a:gdLst/>
            <a:ahLst/>
            <a:cxnLst>
              <a:cxn ang="0">
                <a:pos x="6" y="67"/>
              </a:cxn>
              <a:cxn ang="0">
                <a:pos x="42" y="3"/>
              </a:cxn>
              <a:cxn ang="0">
                <a:pos x="37" y="0"/>
              </a:cxn>
              <a:cxn ang="0">
                <a:pos x="0" y="64"/>
              </a:cxn>
              <a:cxn ang="0">
                <a:pos x="6" y="67"/>
              </a:cxn>
            </a:cxnLst>
            <a:rect l="0" t="0" r="r" b="b"/>
            <a:pathLst>
              <a:path w="42" h="67">
                <a:moveTo>
                  <a:pt x="6" y="67"/>
                </a:moveTo>
                <a:cubicBezTo>
                  <a:pt x="42" y="3"/>
                  <a:pt x="42" y="3"/>
                  <a:pt x="42" y="3"/>
                </a:cubicBezTo>
                <a:cubicBezTo>
                  <a:pt x="41" y="2"/>
                  <a:pt x="39" y="1"/>
                  <a:pt x="37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5"/>
                  <a:pt x="4" y="66"/>
                  <a:pt x="6" y="67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0" name="Freeform 52"/>
          <p:cNvSpPr>
            <a:spLocks/>
          </p:cNvSpPr>
          <p:nvPr/>
        </p:nvSpPr>
        <p:spPr bwMode="gray">
          <a:xfrm>
            <a:off x="5956431" y="3050114"/>
            <a:ext cx="78548" cy="122933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0" y="63"/>
              </a:cxn>
              <a:cxn ang="0">
                <a:pos x="5" y="66"/>
              </a:cxn>
              <a:cxn ang="0">
                <a:pos x="42" y="3"/>
              </a:cxn>
              <a:cxn ang="0">
                <a:pos x="37" y="0"/>
              </a:cxn>
            </a:cxnLst>
            <a:rect l="0" t="0" r="r" b="b"/>
            <a:pathLst>
              <a:path w="42" h="66">
                <a:moveTo>
                  <a:pt x="37" y="0"/>
                </a:moveTo>
                <a:cubicBezTo>
                  <a:pt x="0" y="63"/>
                  <a:pt x="0" y="63"/>
                  <a:pt x="0" y="63"/>
                </a:cubicBezTo>
                <a:cubicBezTo>
                  <a:pt x="2" y="64"/>
                  <a:pt x="4" y="65"/>
                  <a:pt x="5" y="66"/>
                </a:cubicBezTo>
                <a:cubicBezTo>
                  <a:pt x="42" y="3"/>
                  <a:pt x="42" y="3"/>
                  <a:pt x="42" y="3"/>
                </a:cubicBezTo>
                <a:cubicBezTo>
                  <a:pt x="40" y="2"/>
                  <a:pt x="38" y="1"/>
                  <a:pt x="37" y="0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1" name="Freeform 53"/>
          <p:cNvSpPr>
            <a:spLocks/>
          </p:cNvSpPr>
          <p:nvPr/>
        </p:nvSpPr>
        <p:spPr bwMode="gray">
          <a:xfrm>
            <a:off x="6485594" y="2029770"/>
            <a:ext cx="67524" cy="129762"/>
          </a:xfrm>
          <a:custGeom>
            <a:avLst/>
            <a:gdLst/>
            <a:ahLst/>
            <a:cxnLst>
              <a:cxn ang="0">
                <a:pos x="6" y="70"/>
              </a:cxn>
              <a:cxn ang="0">
                <a:pos x="36" y="3"/>
              </a:cxn>
              <a:cxn ang="0">
                <a:pos x="30" y="0"/>
              </a:cxn>
              <a:cxn ang="0">
                <a:pos x="0" y="67"/>
              </a:cxn>
              <a:cxn ang="0">
                <a:pos x="6" y="70"/>
              </a:cxn>
            </a:cxnLst>
            <a:rect l="0" t="0" r="r" b="b"/>
            <a:pathLst>
              <a:path w="36" h="70">
                <a:moveTo>
                  <a:pt x="6" y="70"/>
                </a:moveTo>
                <a:cubicBezTo>
                  <a:pt x="36" y="3"/>
                  <a:pt x="36" y="3"/>
                  <a:pt x="36" y="3"/>
                </a:cubicBezTo>
                <a:cubicBezTo>
                  <a:pt x="34" y="2"/>
                  <a:pt x="32" y="1"/>
                  <a:pt x="3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68"/>
                  <a:pt x="4" y="69"/>
                  <a:pt x="6" y="7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2" name="Freeform 54"/>
          <p:cNvSpPr>
            <a:spLocks/>
          </p:cNvSpPr>
          <p:nvPr/>
        </p:nvSpPr>
        <p:spPr bwMode="gray">
          <a:xfrm>
            <a:off x="6437363" y="2005183"/>
            <a:ext cx="52365" cy="135226"/>
          </a:xfrm>
          <a:custGeom>
            <a:avLst/>
            <a:gdLst/>
            <a:ahLst/>
            <a:cxnLst>
              <a:cxn ang="0">
                <a:pos x="5" y="73"/>
              </a:cxn>
              <a:cxn ang="0">
                <a:pos x="28" y="2"/>
              </a:cxn>
              <a:cxn ang="0">
                <a:pos x="22" y="0"/>
              </a:cxn>
              <a:cxn ang="0">
                <a:pos x="0" y="71"/>
              </a:cxn>
              <a:cxn ang="0">
                <a:pos x="5" y="73"/>
              </a:cxn>
            </a:cxnLst>
            <a:rect l="0" t="0" r="r" b="b"/>
            <a:pathLst>
              <a:path w="28" h="73">
                <a:moveTo>
                  <a:pt x="5" y="73"/>
                </a:move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1"/>
                  <a:pt x="22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2" y="71"/>
                  <a:pt x="3" y="72"/>
                  <a:pt x="5" y="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3" name="Freeform 55"/>
          <p:cNvSpPr>
            <a:spLocks/>
          </p:cNvSpPr>
          <p:nvPr/>
        </p:nvSpPr>
        <p:spPr bwMode="gray">
          <a:xfrm>
            <a:off x="6384998" y="1988792"/>
            <a:ext cx="39963" cy="136592"/>
          </a:xfrm>
          <a:custGeom>
            <a:avLst/>
            <a:gdLst/>
            <a:ahLst/>
            <a:cxnLst>
              <a:cxn ang="0">
                <a:pos x="6" y="74"/>
              </a:cxn>
              <a:cxn ang="0">
                <a:pos x="22" y="2"/>
              </a:cxn>
              <a:cxn ang="0">
                <a:pos x="16" y="0"/>
              </a:cxn>
              <a:cxn ang="0">
                <a:pos x="0" y="73"/>
              </a:cxn>
              <a:cxn ang="0">
                <a:pos x="6" y="74"/>
              </a:cxn>
            </a:cxnLst>
            <a:rect l="0" t="0" r="r" b="b"/>
            <a:pathLst>
              <a:path w="22" h="74">
                <a:moveTo>
                  <a:pt x="6" y="74"/>
                </a:move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18" y="1"/>
                  <a:pt x="16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2" y="73"/>
                  <a:pt x="4" y="74"/>
                  <a:pt x="6" y="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4" name="Freeform 56"/>
          <p:cNvSpPr>
            <a:spLocks/>
          </p:cNvSpPr>
          <p:nvPr/>
        </p:nvSpPr>
        <p:spPr bwMode="gray">
          <a:xfrm>
            <a:off x="6332633" y="1979230"/>
            <a:ext cx="26183" cy="137958"/>
          </a:xfrm>
          <a:custGeom>
            <a:avLst/>
            <a:gdLst/>
            <a:ahLst/>
            <a:cxnLst>
              <a:cxn ang="0">
                <a:pos x="6" y="74"/>
              </a:cxn>
              <a:cxn ang="0">
                <a:pos x="14" y="0"/>
              </a:cxn>
              <a:cxn ang="0">
                <a:pos x="8" y="0"/>
              </a:cxn>
              <a:cxn ang="0">
                <a:pos x="0" y="74"/>
              </a:cxn>
              <a:cxn ang="0">
                <a:pos x="6" y="74"/>
              </a:cxn>
            </a:cxnLst>
            <a:rect l="0" t="0" r="r" b="b"/>
            <a:pathLst>
              <a:path w="14" h="74">
                <a:moveTo>
                  <a:pt x="6" y="74"/>
                </a:move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4"/>
                  <a:pt x="4" y="74"/>
                  <a:pt x="6" y="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5" name="Freeform 57"/>
          <p:cNvSpPr>
            <a:spLocks/>
          </p:cNvSpPr>
          <p:nvPr/>
        </p:nvSpPr>
        <p:spPr bwMode="gray">
          <a:xfrm>
            <a:off x="6040491" y="2122653"/>
            <a:ext cx="237021" cy="340114"/>
          </a:xfrm>
          <a:custGeom>
            <a:avLst/>
            <a:gdLst/>
            <a:ahLst/>
            <a:cxnLst>
              <a:cxn ang="0">
                <a:pos x="91" y="182"/>
              </a:cxn>
              <a:cxn ang="0">
                <a:pos x="96" y="180"/>
              </a:cxn>
              <a:cxn ang="0">
                <a:pos x="100" y="179"/>
              </a:cxn>
              <a:cxn ang="0">
                <a:pos x="105" y="177"/>
              </a:cxn>
              <a:cxn ang="0">
                <a:pos x="109" y="176"/>
              </a:cxn>
              <a:cxn ang="0">
                <a:pos x="115" y="175"/>
              </a:cxn>
              <a:cxn ang="0">
                <a:pos x="118" y="175"/>
              </a:cxn>
              <a:cxn ang="0">
                <a:pos x="124" y="174"/>
              </a:cxn>
              <a:cxn ang="0">
                <a:pos x="127" y="174"/>
              </a:cxn>
              <a:cxn ang="0">
                <a:pos x="127" y="0"/>
              </a:cxn>
              <a:cxn ang="0">
                <a:pos x="0" y="33"/>
              </a:cxn>
              <a:cxn ang="0">
                <a:pos x="87" y="184"/>
              </a:cxn>
              <a:cxn ang="0">
                <a:pos x="91" y="182"/>
              </a:cxn>
            </a:cxnLst>
            <a:rect l="0" t="0" r="r" b="b"/>
            <a:pathLst>
              <a:path w="127" h="184">
                <a:moveTo>
                  <a:pt x="91" y="182"/>
                </a:moveTo>
                <a:cubicBezTo>
                  <a:pt x="92" y="182"/>
                  <a:pt x="94" y="181"/>
                  <a:pt x="96" y="180"/>
                </a:cubicBezTo>
                <a:cubicBezTo>
                  <a:pt x="97" y="180"/>
                  <a:pt x="98" y="179"/>
                  <a:pt x="100" y="179"/>
                </a:cubicBezTo>
                <a:cubicBezTo>
                  <a:pt x="101" y="178"/>
                  <a:pt x="103" y="178"/>
                  <a:pt x="105" y="177"/>
                </a:cubicBezTo>
                <a:cubicBezTo>
                  <a:pt x="106" y="177"/>
                  <a:pt x="108" y="177"/>
                  <a:pt x="109" y="176"/>
                </a:cubicBezTo>
                <a:cubicBezTo>
                  <a:pt x="111" y="176"/>
                  <a:pt x="113" y="176"/>
                  <a:pt x="115" y="175"/>
                </a:cubicBezTo>
                <a:cubicBezTo>
                  <a:pt x="116" y="175"/>
                  <a:pt x="117" y="175"/>
                  <a:pt x="118" y="175"/>
                </a:cubicBezTo>
                <a:cubicBezTo>
                  <a:pt x="120" y="175"/>
                  <a:pt x="122" y="175"/>
                  <a:pt x="124" y="174"/>
                </a:cubicBezTo>
                <a:cubicBezTo>
                  <a:pt x="125" y="174"/>
                  <a:pt x="126" y="174"/>
                  <a:pt x="127" y="174"/>
                </a:cubicBezTo>
                <a:cubicBezTo>
                  <a:pt x="127" y="0"/>
                  <a:pt x="127" y="0"/>
                  <a:pt x="127" y="0"/>
                </a:cubicBezTo>
                <a:cubicBezTo>
                  <a:pt x="81" y="0"/>
                  <a:pt x="38" y="12"/>
                  <a:pt x="0" y="33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8" y="183"/>
                  <a:pt x="90" y="183"/>
                  <a:pt x="91" y="18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6" name="Freeform 58"/>
          <p:cNvSpPr>
            <a:spLocks/>
          </p:cNvSpPr>
          <p:nvPr/>
        </p:nvSpPr>
        <p:spPr bwMode="gray">
          <a:xfrm>
            <a:off x="6372596" y="2700438"/>
            <a:ext cx="336239" cy="333285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23" y="8"/>
              </a:cxn>
              <a:cxn ang="0">
                <a:pos x="21" y="10"/>
              </a:cxn>
              <a:cxn ang="0">
                <a:pos x="17" y="15"/>
              </a:cxn>
              <a:cxn ang="0">
                <a:pos x="15" y="17"/>
              </a:cxn>
              <a:cxn ang="0">
                <a:pos x="11" y="21"/>
              </a:cxn>
              <a:cxn ang="0">
                <a:pos x="8" y="24"/>
              </a:cxn>
              <a:cxn ang="0">
                <a:pos x="3" y="27"/>
              </a:cxn>
              <a:cxn ang="0">
                <a:pos x="0" y="29"/>
              </a:cxn>
              <a:cxn ang="0">
                <a:pos x="87" y="180"/>
              </a:cxn>
              <a:cxn ang="0">
                <a:pos x="179" y="87"/>
              </a:cxn>
              <a:cxn ang="0">
                <a:pos x="28" y="0"/>
              </a:cxn>
              <a:cxn ang="0">
                <a:pos x="27" y="3"/>
              </a:cxn>
            </a:cxnLst>
            <a:rect l="0" t="0" r="r" b="b"/>
            <a:pathLst>
              <a:path w="179" h="180">
                <a:moveTo>
                  <a:pt x="27" y="3"/>
                </a:moveTo>
                <a:cubicBezTo>
                  <a:pt x="26" y="4"/>
                  <a:pt x="24" y="6"/>
                  <a:pt x="23" y="8"/>
                </a:cubicBezTo>
                <a:cubicBezTo>
                  <a:pt x="23" y="8"/>
                  <a:pt x="22" y="9"/>
                  <a:pt x="21" y="10"/>
                </a:cubicBezTo>
                <a:cubicBezTo>
                  <a:pt x="20" y="12"/>
                  <a:pt x="19" y="13"/>
                  <a:pt x="17" y="15"/>
                </a:cubicBezTo>
                <a:cubicBezTo>
                  <a:pt x="17" y="16"/>
                  <a:pt x="16" y="16"/>
                  <a:pt x="15" y="17"/>
                </a:cubicBezTo>
                <a:cubicBezTo>
                  <a:pt x="14" y="19"/>
                  <a:pt x="12" y="20"/>
                  <a:pt x="11" y="21"/>
                </a:cubicBezTo>
                <a:cubicBezTo>
                  <a:pt x="10" y="22"/>
                  <a:pt x="9" y="23"/>
                  <a:pt x="8" y="24"/>
                </a:cubicBezTo>
                <a:cubicBezTo>
                  <a:pt x="6" y="25"/>
                  <a:pt x="5" y="26"/>
                  <a:pt x="3" y="27"/>
                </a:cubicBezTo>
                <a:cubicBezTo>
                  <a:pt x="2" y="28"/>
                  <a:pt x="1" y="29"/>
                  <a:pt x="0" y="29"/>
                </a:cubicBezTo>
                <a:cubicBezTo>
                  <a:pt x="87" y="180"/>
                  <a:pt x="87" y="180"/>
                  <a:pt x="87" y="180"/>
                </a:cubicBezTo>
                <a:cubicBezTo>
                  <a:pt x="125" y="157"/>
                  <a:pt x="157" y="125"/>
                  <a:pt x="179" y="87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"/>
                  <a:pt x="27" y="2"/>
                  <a:pt x="27" y="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7" name="Freeform 59"/>
          <p:cNvSpPr>
            <a:spLocks/>
          </p:cNvSpPr>
          <p:nvPr/>
        </p:nvSpPr>
        <p:spPr bwMode="gray">
          <a:xfrm>
            <a:off x="5854457" y="2189583"/>
            <a:ext cx="338995" cy="333285"/>
          </a:xfrm>
          <a:custGeom>
            <a:avLst/>
            <a:gdLst/>
            <a:ahLst/>
            <a:cxnLst>
              <a:cxn ang="0">
                <a:pos x="153" y="176"/>
              </a:cxn>
              <a:cxn ang="0">
                <a:pos x="157" y="172"/>
              </a:cxn>
              <a:cxn ang="0">
                <a:pos x="159" y="169"/>
              </a:cxn>
              <a:cxn ang="0">
                <a:pos x="163" y="165"/>
              </a:cxn>
              <a:cxn ang="0">
                <a:pos x="166" y="162"/>
              </a:cxn>
              <a:cxn ang="0">
                <a:pos x="170" y="158"/>
              </a:cxn>
              <a:cxn ang="0">
                <a:pos x="173" y="156"/>
              </a:cxn>
              <a:cxn ang="0">
                <a:pos x="178" y="153"/>
              </a:cxn>
              <a:cxn ang="0">
                <a:pos x="181" y="151"/>
              </a:cxn>
              <a:cxn ang="0">
                <a:pos x="94" y="0"/>
              </a:cxn>
              <a:cxn ang="0">
                <a:pos x="0" y="92"/>
              </a:cxn>
              <a:cxn ang="0">
                <a:pos x="151" y="180"/>
              </a:cxn>
              <a:cxn ang="0">
                <a:pos x="153" y="176"/>
              </a:cxn>
            </a:cxnLst>
            <a:rect l="0" t="0" r="r" b="b"/>
            <a:pathLst>
              <a:path w="181" h="180">
                <a:moveTo>
                  <a:pt x="153" y="176"/>
                </a:moveTo>
                <a:cubicBezTo>
                  <a:pt x="154" y="175"/>
                  <a:pt x="155" y="173"/>
                  <a:pt x="157" y="172"/>
                </a:cubicBezTo>
                <a:cubicBezTo>
                  <a:pt x="157" y="171"/>
                  <a:pt x="158" y="170"/>
                  <a:pt x="159" y="169"/>
                </a:cubicBezTo>
                <a:cubicBezTo>
                  <a:pt x="160" y="167"/>
                  <a:pt x="162" y="166"/>
                  <a:pt x="163" y="165"/>
                </a:cubicBezTo>
                <a:cubicBezTo>
                  <a:pt x="164" y="164"/>
                  <a:pt x="165" y="163"/>
                  <a:pt x="166" y="162"/>
                </a:cubicBezTo>
                <a:cubicBezTo>
                  <a:pt x="167" y="161"/>
                  <a:pt x="169" y="159"/>
                  <a:pt x="170" y="158"/>
                </a:cubicBezTo>
                <a:cubicBezTo>
                  <a:pt x="171" y="157"/>
                  <a:pt x="172" y="157"/>
                  <a:pt x="173" y="156"/>
                </a:cubicBezTo>
                <a:cubicBezTo>
                  <a:pt x="175" y="155"/>
                  <a:pt x="176" y="154"/>
                  <a:pt x="178" y="153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94" y="0"/>
                  <a:pt x="94" y="0"/>
                  <a:pt x="94" y="0"/>
                </a:cubicBezTo>
                <a:cubicBezTo>
                  <a:pt x="56" y="22"/>
                  <a:pt x="23" y="54"/>
                  <a:pt x="0" y="92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2" y="179"/>
                  <a:pt x="152" y="177"/>
                  <a:pt x="153" y="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8" name="Freeform 60"/>
          <p:cNvSpPr>
            <a:spLocks/>
          </p:cNvSpPr>
          <p:nvPr/>
        </p:nvSpPr>
        <p:spPr bwMode="gray">
          <a:xfrm>
            <a:off x="6431851" y="2617117"/>
            <a:ext cx="343129" cy="23357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4"/>
              </a:cxn>
              <a:cxn ang="0">
                <a:pos x="9" y="10"/>
              </a:cxn>
              <a:cxn ang="0">
                <a:pos x="9" y="13"/>
              </a:cxn>
              <a:cxn ang="0">
                <a:pos x="8" y="19"/>
              </a:cxn>
              <a:cxn ang="0">
                <a:pos x="7" y="22"/>
              </a:cxn>
              <a:cxn ang="0">
                <a:pos x="5" y="28"/>
              </a:cxn>
              <a:cxn ang="0">
                <a:pos x="4" y="31"/>
              </a:cxn>
              <a:cxn ang="0">
                <a:pos x="2" y="36"/>
              </a:cxn>
              <a:cxn ang="0">
                <a:pos x="0" y="39"/>
              </a:cxn>
              <a:cxn ang="0">
                <a:pos x="151" y="126"/>
              </a:cxn>
              <a:cxn ang="0">
                <a:pos x="184" y="0"/>
              </a:cxn>
              <a:cxn ang="0">
                <a:pos x="10" y="0"/>
              </a:cxn>
            </a:cxnLst>
            <a:rect l="0" t="0" r="r" b="b"/>
            <a:pathLst>
              <a:path w="184" h="126">
                <a:moveTo>
                  <a:pt x="10" y="0"/>
                </a:moveTo>
                <a:cubicBezTo>
                  <a:pt x="10" y="1"/>
                  <a:pt x="10" y="3"/>
                  <a:pt x="10" y="4"/>
                </a:cubicBezTo>
                <a:cubicBezTo>
                  <a:pt x="10" y="6"/>
                  <a:pt x="10" y="8"/>
                  <a:pt x="9" y="10"/>
                </a:cubicBezTo>
                <a:cubicBezTo>
                  <a:pt x="9" y="11"/>
                  <a:pt x="9" y="12"/>
                  <a:pt x="9" y="13"/>
                </a:cubicBezTo>
                <a:cubicBezTo>
                  <a:pt x="9" y="15"/>
                  <a:pt x="8" y="17"/>
                  <a:pt x="8" y="19"/>
                </a:cubicBezTo>
                <a:cubicBezTo>
                  <a:pt x="8" y="20"/>
                  <a:pt x="7" y="21"/>
                  <a:pt x="7" y="22"/>
                </a:cubicBezTo>
                <a:cubicBezTo>
                  <a:pt x="6" y="24"/>
                  <a:pt x="6" y="26"/>
                  <a:pt x="5" y="28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3" y="35"/>
                  <a:pt x="2" y="36"/>
                </a:cubicBezTo>
                <a:cubicBezTo>
                  <a:pt x="1" y="37"/>
                  <a:pt x="1" y="38"/>
                  <a:pt x="0" y="39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72" y="89"/>
                  <a:pt x="184" y="46"/>
                  <a:pt x="184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39" name="Freeform 61"/>
          <p:cNvSpPr>
            <a:spLocks/>
          </p:cNvSpPr>
          <p:nvPr/>
        </p:nvSpPr>
        <p:spPr bwMode="gray">
          <a:xfrm>
            <a:off x="5784178" y="2371251"/>
            <a:ext cx="347263" cy="234939"/>
          </a:xfrm>
          <a:custGeom>
            <a:avLst/>
            <a:gdLst/>
            <a:ahLst/>
            <a:cxnLst>
              <a:cxn ang="0">
                <a:pos x="174" y="124"/>
              </a:cxn>
              <a:cxn ang="0">
                <a:pos x="175" y="118"/>
              </a:cxn>
              <a:cxn ang="0">
                <a:pos x="176" y="114"/>
              </a:cxn>
              <a:cxn ang="0">
                <a:pos x="177" y="108"/>
              </a:cxn>
              <a:cxn ang="0">
                <a:pos x="178" y="104"/>
              </a:cxn>
              <a:cxn ang="0">
                <a:pos x="180" y="99"/>
              </a:cxn>
              <a:cxn ang="0">
                <a:pos x="181" y="95"/>
              </a:cxn>
              <a:cxn ang="0">
                <a:pos x="184" y="90"/>
              </a:cxn>
              <a:cxn ang="0">
                <a:pos x="186" y="87"/>
              </a:cxn>
              <a:cxn ang="0">
                <a:pos x="35" y="0"/>
              </a:cxn>
              <a:cxn ang="0">
                <a:pos x="0" y="127"/>
              </a:cxn>
              <a:cxn ang="0">
                <a:pos x="174" y="127"/>
              </a:cxn>
              <a:cxn ang="0">
                <a:pos x="174" y="124"/>
              </a:cxn>
            </a:cxnLst>
            <a:rect l="0" t="0" r="r" b="b"/>
            <a:pathLst>
              <a:path w="186" h="127">
                <a:moveTo>
                  <a:pt x="174" y="124"/>
                </a:moveTo>
                <a:cubicBezTo>
                  <a:pt x="175" y="122"/>
                  <a:pt x="175" y="120"/>
                  <a:pt x="175" y="118"/>
                </a:cubicBezTo>
                <a:cubicBezTo>
                  <a:pt x="175" y="116"/>
                  <a:pt x="175" y="115"/>
                  <a:pt x="176" y="114"/>
                </a:cubicBezTo>
                <a:cubicBezTo>
                  <a:pt x="176" y="112"/>
                  <a:pt x="177" y="110"/>
                  <a:pt x="177" y="108"/>
                </a:cubicBezTo>
                <a:cubicBezTo>
                  <a:pt x="177" y="107"/>
                  <a:pt x="178" y="106"/>
                  <a:pt x="178" y="104"/>
                </a:cubicBezTo>
                <a:cubicBezTo>
                  <a:pt x="179" y="103"/>
                  <a:pt x="179" y="101"/>
                  <a:pt x="180" y="99"/>
                </a:cubicBezTo>
                <a:cubicBezTo>
                  <a:pt x="180" y="98"/>
                  <a:pt x="181" y="96"/>
                  <a:pt x="181" y="95"/>
                </a:cubicBezTo>
                <a:cubicBezTo>
                  <a:pt x="182" y="93"/>
                  <a:pt x="183" y="92"/>
                  <a:pt x="184" y="90"/>
                </a:cubicBezTo>
                <a:cubicBezTo>
                  <a:pt x="185" y="89"/>
                  <a:pt x="185" y="88"/>
                  <a:pt x="186" y="87"/>
                </a:cubicBezTo>
                <a:cubicBezTo>
                  <a:pt x="35" y="0"/>
                  <a:pt x="35" y="0"/>
                  <a:pt x="35" y="0"/>
                </a:cubicBezTo>
                <a:cubicBezTo>
                  <a:pt x="13" y="37"/>
                  <a:pt x="1" y="81"/>
                  <a:pt x="0" y="127"/>
                </a:cubicBezTo>
                <a:cubicBezTo>
                  <a:pt x="174" y="127"/>
                  <a:pt x="174" y="127"/>
                  <a:pt x="174" y="127"/>
                </a:cubicBezTo>
                <a:cubicBezTo>
                  <a:pt x="174" y="126"/>
                  <a:pt x="174" y="125"/>
                  <a:pt x="174" y="12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40" name="Freeform 62"/>
          <p:cNvSpPr>
            <a:spLocks/>
          </p:cNvSpPr>
          <p:nvPr/>
        </p:nvSpPr>
        <p:spPr bwMode="gray">
          <a:xfrm>
            <a:off x="6429095" y="2373983"/>
            <a:ext cx="345885" cy="232207"/>
          </a:xfrm>
          <a:custGeom>
            <a:avLst/>
            <a:gdLst/>
            <a:ahLst/>
            <a:cxnLst>
              <a:cxn ang="0">
                <a:pos x="2" y="90"/>
              </a:cxn>
              <a:cxn ang="0">
                <a:pos x="4" y="95"/>
              </a:cxn>
              <a:cxn ang="0">
                <a:pos x="6" y="98"/>
              </a:cxn>
              <a:cxn ang="0">
                <a:pos x="7" y="104"/>
              </a:cxn>
              <a:cxn ang="0">
                <a:pos x="8" y="107"/>
              </a:cxn>
              <a:cxn ang="0">
                <a:pos x="10" y="113"/>
              </a:cxn>
              <a:cxn ang="0">
                <a:pos x="10" y="116"/>
              </a:cxn>
              <a:cxn ang="0">
                <a:pos x="11" y="122"/>
              </a:cxn>
              <a:cxn ang="0">
                <a:pos x="11" y="125"/>
              </a:cxn>
              <a:cxn ang="0">
                <a:pos x="185" y="125"/>
              </a:cxn>
              <a:cxn ang="0">
                <a:pos x="151" y="0"/>
              </a:cxn>
              <a:cxn ang="0">
                <a:pos x="0" y="87"/>
              </a:cxn>
              <a:cxn ang="0">
                <a:pos x="2" y="90"/>
              </a:cxn>
            </a:cxnLst>
            <a:rect l="0" t="0" r="r" b="b"/>
            <a:pathLst>
              <a:path w="185" h="125">
                <a:moveTo>
                  <a:pt x="2" y="90"/>
                </a:moveTo>
                <a:cubicBezTo>
                  <a:pt x="3" y="91"/>
                  <a:pt x="4" y="93"/>
                  <a:pt x="4" y="95"/>
                </a:cubicBezTo>
                <a:cubicBezTo>
                  <a:pt x="5" y="96"/>
                  <a:pt x="5" y="97"/>
                  <a:pt x="6" y="98"/>
                </a:cubicBezTo>
                <a:cubicBezTo>
                  <a:pt x="6" y="100"/>
                  <a:pt x="7" y="102"/>
                  <a:pt x="7" y="104"/>
                </a:cubicBezTo>
                <a:cubicBezTo>
                  <a:pt x="8" y="105"/>
                  <a:pt x="8" y="106"/>
                  <a:pt x="8" y="107"/>
                </a:cubicBezTo>
                <a:cubicBezTo>
                  <a:pt x="9" y="109"/>
                  <a:pt x="9" y="111"/>
                  <a:pt x="10" y="113"/>
                </a:cubicBezTo>
                <a:cubicBezTo>
                  <a:pt x="10" y="114"/>
                  <a:pt x="10" y="115"/>
                  <a:pt x="10" y="116"/>
                </a:cubicBezTo>
                <a:cubicBezTo>
                  <a:pt x="10" y="118"/>
                  <a:pt x="11" y="120"/>
                  <a:pt x="11" y="122"/>
                </a:cubicBezTo>
                <a:cubicBezTo>
                  <a:pt x="11" y="123"/>
                  <a:pt x="11" y="124"/>
                  <a:pt x="11" y="125"/>
                </a:cubicBezTo>
                <a:cubicBezTo>
                  <a:pt x="185" y="125"/>
                  <a:pt x="185" y="125"/>
                  <a:pt x="185" y="125"/>
                </a:cubicBezTo>
                <a:cubicBezTo>
                  <a:pt x="184" y="80"/>
                  <a:pt x="172" y="37"/>
                  <a:pt x="151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1" y="88"/>
                  <a:pt x="1" y="89"/>
                  <a:pt x="2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41" name="Freeform 63"/>
          <p:cNvSpPr>
            <a:spLocks/>
          </p:cNvSpPr>
          <p:nvPr/>
        </p:nvSpPr>
        <p:spPr bwMode="gray">
          <a:xfrm>
            <a:off x="5784178" y="2617117"/>
            <a:ext cx="345885" cy="239036"/>
          </a:xfrm>
          <a:custGeom>
            <a:avLst/>
            <a:gdLst/>
            <a:ahLst/>
            <a:cxnLst>
              <a:cxn ang="0">
                <a:pos x="183" y="38"/>
              </a:cxn>
              <a:cxn ang="0">
                <a:pos x="181" y="33"/>
              </a:cxn>
              <a:cxn ang="0">
                <a:pos x="179" y="29"/>
              </a:cxn>
              <a:cxn ang="0">
                <a:pos x="177" y="23"/>
              </a:cxn>
              <a:cxn ang="0">
                <a:pos x="177" y="20"/>
              </a:cxn>
              <a:cxn ang="0">
                <a:pos x="175" y="14"/>
              </a:cxn>
              <a:cxn ang="0">
                <a:pos x="175" y="10"/>
              </a:cxn>
              <a:cxn ang="0">
                <a:pos x="174" y="4"/>
              </a:cxn>
              <a:cxn ang="0">
                <a:pos x="174" y="0"/>
              </a:cxn>
              <a:cxn ang="0">
                <a:pos x="0" y="0"/>
              </a:cxn>
              <a:cxn ang="0">
                <a:pos x="34" y="129"/>
              </a:cxn>
              <a:cxn ang="0">
                <a:pos x="185" y="42"/>
              </a:cxn>
              <a:cxn ang="0">
                <a:pos x="183" y="38"/>
              </a:cxn>
            </a:cxnLst>
            <a:rect l="0" t="0" r="r" b="b"/>
            <a:pathLst>
              <a:path w="185" h="129">
                <a:moveTo>
                  <a:pt x="183" y="38"/>
                </a:moveTo>
                <a:cubicBezTo>
                  <a:pt x="182" y="36"/>
                  <a:pt x="181" y="35"/>
                  <a:pt x="181" y="33"/>
                </a:cubicBezTo>
                <a:cubicBezTo>
                  <a:pt x="180" y="32"/>
                  <a:pt x="180" y="30"/>
                  <a:pt x="179" y="29"/>
                </a:cubicBezTo>
                <a:cubicBezTo>
                  <a:pt x="179" y="27"/>
                  <a:pt x="178" y="25"/>
                  <a:pt x="177" y="23"/>
                </a:cubicBezTo>
                <a:cubicBezTo>
                  <a:pt x="177" y="22"/>
                  <a:pt x="177" y="21"/>
                  <a:pt x="177" y="20"/>
                </a:cubicBezTo>
                <a:cubicBezTo>
                  <a:pt x="176" y="18"/>
                  <a:pt x="176" y="16"/>
                  <a:pt x="175" y="14"/>
                </a:cubicBezTo>
                <a:cubicBezTo>
                  <a:pt x="175" y="13"/>
                  <a:pt x="175" y="11"/>
                  <a:pt x="175" y="10"/>
                </a:cubicBezTo>
                <a:cubicBezTo>
                  <a:pt x="174" y="8"/>
                  <a:pt x="174" y="6"/>
                  <a:pt x="174" y="4"/>
                </a:cubicBezTo>
                <a:cubicBezTo>
                  <a:pt x="174" y="3"/>
                  <a:pt x="174" y="2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7"/>
                  <a:pt x="13" y="91"/>
                  <a:pt x="34" y="129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4" y="40"/>
                  <a:pt x="184" y="39"/>
                  <a:pt x="183" y="3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42" name="Freeform 64"/>
          <p:cNvSpPr>
            <a:spLocks/>
          </p:cNvSpPr>
          <p:nvPr/>
        </p:nvSpPr>
        <p:spPr bwMode="gray">
          <a:xfrm>
            <a:off x="6371218" y="2192314"/>
            <a:ext cx="334861" cy="334651"/>
          </a:xfrm>
          <a:custGeom>
            <a:avLst/>
            <a:gdLst/>
            <a:ahLst/>
            <a:cxnLst>
              <a:cxn ang="0">
                <a:pos x="3" y="153"/>
              </a:cxn>
              <a:cxn ang="0">
                <a:pos x="8" y="156"/>
              </a:cxn>
              <a:cxn ang="0">
                <a:pos x="10" y="158"/>
              </a:cxn>
              <a:cxn ang="0">
                <a:pos x="15" y="163"/>
              </a:cxn>
              <a:cxn ang="0">
                <a:pos x="17" y="165"/>
              </a:cxn>
              <a:cxn ang="0">
                <a:pos x="21" y="169"/>
              </a:cxn>
              <a:cxn ang="0">
                <a:pos x="23" y="172"/>
              </a:cxn>
              <a:cxn ang="0">
                <a:pos x="27" y="177"/>
              </a:cxn>
              <a:cxn ang="0">
                <a:pos x="28" y="180"/>
              </a:cxn>
              <a:cxn ang="0">
                <a:pos x="179" y="93"/>
              </a:cxn>
              <a:cxn ang="0">
                <a:pos x="88" y="0"/>
              </a:cxn>
              <a:cxn ang="0">
                <a:pos x="0" y="151"/>
              </a:cxn>
              <a:cxn ang="0">
                <a:pos x="3" y="153"/>
              </a:cxn>
            </a:cxnLst>
            <a:rect l="0" t="0" r="r" b="b"/>
            <a:pathLst>
              <a:path w="179" h="180">
                <a:moveTo>
                  <a:pt x="3" y="153"/>
                </a:moveTo>
                <a:cubicBezTo>
                  <a:pt x="5" y="154"/>
                  <a:pt x="6" y="155"/>
                  <a:pt x="8" y="156"/>
                </a:cubicBezTo>
                <a:cubicBezTo>
                  <a:pt x="9" y="157"/>
                  <a:pt x="10" y="158"/>
                  <a:pt x="10" y="158"/>
                </a:cubicBezTo>
                <a:cubicBezTo>
                  <a:pt x="12" y="160"/>
                  <a:pt x="13" y="161"/>
                  <a:pt x="15" y="163"/>
                </a:cubicBezTo>
                <a:cubicBezTo>
                  <a:pt x="16" y="163"/>
                  <a:pt x="16" y="164"/>
                  <a:pt x="17" y="165"/>
                </a:cubicBezTo>
                <a:cubicBezTo>
                  <a:pt x="19" y="166"/>
                  <a:pt x="20" y="168"/>
                  <a:pt x="21" y="169"/>
                </a:cubicBezTo>
                <a:cubicBezTo>
                  <a:pt x="22" y="170"/>
                  <a:pt x="23" y="171"/>
                  <a:pt x="23" y="172"/>
                </a:cubicBezTo>
                <a:cubicBezTo>
                  <a:pt x="24" y="174"/>
                  <a:pt x="26" y="175"/>
                  <a:pt x="27" y="177"/>
                </a:cubicBezTo>
                <a:cubicBezTo>
                  <a:pt x="27" y="178"/>
                  <a:pt x="28" y="179"/>
                  <a:pt x="28" y="180"/>
                </a:cubicBezTo>
                <a:cubicBezTo>
                  <a:pt x="179" y="93"/>
                  <a:pt x="179" y="93"/>
                  <a:pt x="179" y="93"/>
                </a:cubicBezTo>
                <a:cubicBezTo>
                  <a:pt x="157" y="55"/>
                  <a:pt x="125" y="23"/>
                  <a:pt x="88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1" y="152"/>
                  <a:pt x="2" y="152"/>
                  <a:pt x="3" y="1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43" name="Freeform 65"/>
          <p:cNvSpPr>
            <a:spLocks/>
          </p:cNvSpPr>
          <p:nvPr/>
        </p:nvSpPr>
        <p:spPr bwMode="gray">
          <a:xfrm>
            <a:off x="5853080" y="2704536"/>
            <a:ext cx="338995" cy="333285"/>
          </a:xfrm>
          <a:custGeom>
            <a:avLst/>
            <a:gdLst/>
            <a:ahLst/>
            <a:cxnLst>
              <a:cxn ang="0">
                <a:pos x="178" y="28"/>
              </a:cxn>
              <a:cxn ang="0">
                <a:pos x="173" y="24"/>
              </a:cxn>
              <a:cxn ang="0">
                <a:pos x="170" y="22"/>
              </a:cxn>
              <a:cxn ang="0">
                <a:pos x="166" y="18"/>
              </a:cxn>
              <a:cxn ang="0">
                <a:pos x="163" y="15"/>
              </a:cxn>
              <a:cxn ang="0">
                <a:pos x="159" y="11"/>
              </a:cxn>
              <a:cxn ang="0">
                <a:pos x="157" y="8"/>
              </a:cxn>
              <a:cxn ang="0">
                <a:pos x="153" y="3"/>
              </a:cxn>
              <a:cxn ang="0">
                <a:pos x="151" y="0"/>
              </a:cxn>
              <a:cxn ang="0">
                <a:pos x="0" y="87"/>
              </a:cxn>
              <a:cxn ang="0">
                <a:pos x="94" y="180"/>
              </a:cxn>
              <a:cxn ang="0">
                <a:pos x="181" y="30"/>
              </a:cxn>
              <a:cxn ang="0">
                <a:pos x="178" y="28"/>
              </a:cxn>
            </a:cxnLst>
            <a:rect l="0" t="0" r="r" b="b"/>
            <a:pathLst>
              <a:path w="181" h="180">
                <a:moveTo>
                  <a:pt x="178" y="28"/>
                </a:moveTo>
                <a:cubicBezTo>
                  <a:pt x="176" y="26"/>
                  <a:pt x="175" y="25"/>
                  <a:pt x="173" y="24"/>
                </a:cubicBezTo>
                <a:cubicBezTo>
                  <a:pt x="172" y="23"/>
                  <a:pt x="171" y="23"/>
                  <a:pt x="170" y="22"/>
                </a:cubicBezTo>
                <a:cubicBezTo>
                  <a:pt x="169" y="20"/>
                  <a:pt x="167" y="19"/>
                  <a:pt x="166" y="18"/>
                </a:cubicBezTo>
                <a:cubicBezTo>
                  <a:pt x="165" y="17"/>
                  <a:pt x="164" y="16"/>
                  <a:pt x="163" y="15"/>
                </a:cubicBezTo>
                <a:cubicBezTo>
                  <a:pt x="162" y="14"/>
                  <a:pt x="160" y="12"/>
                  <a:pt x="159" y="11"/>
                </a:cubicBezTo>
                <a:cubicBezTo>
                  <a:pt x="158" y="10"/>
                  <a:pt x="157" y="9"/>
                  <a:pt x="157" y="8"/>
                </a:cubicBezTo>
                <a:cubicBezTo>
                  <a:pt x="155" y="6"/>
                  <a:pt x="154" y="5"/>
                  <a:pt x="153" y="3"/>
                </a:cubicBezTo>
                <a:cubicBezTo>
                  <a:pt x="152" y="2"/>
                  <a:pt x="152" y="1"/>
                  <a:pt x="151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23" y="125"/>
                  <a:pt x="56" y="158"/>
                  <a:pt x="94" y="180"/>
                </a:cubicBezTo>
                <a:cubicBezTo>
                  <a:pt x="181" y="30"/>
                  <a:pt x="181" y="30"/>
                  <a:pt x="181" y="30"/>
                </a:cubicBezTo>
                <a:cubicBezTo>
                  <a:pt x="180" y="29"/>
                  <a:pt x="179" y="28"/>
                  <a:pt x="178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44" name="Freeform 66"/>
          <p:cNvSpPr>
            <a:spLocks/>
          </p:cNvSpPr>
          <p:nvPr/>
        </p:nvSpPr>
        <p:spPr bwMode="gray">
          <a:xfrm>
            <a:off x="6288536" y="2122653"/>
            <a:ext cx="235643" cy="344212"/>
          </a:xfrm>
          <a:custGeom>
            <a:avLst/>
            <a:gdLst/>
            <a:ahLst/>
            <a:cxnLst>
              <a:cxn ang="0">
                <a:pos x="4" y="175"/>
              </a:cxn>
              <a:cxn ang="0">
                <a:pos x="10" y="176"/>
              </a:cxn>
              <a:cxn ang="0">
                <a:pos x="13" y="176"/>
              </a:cxn>
              <a:cxn ang="0">
                <a:pos x="19" y="178"/>
              </a:cxn>
              <a:cxn ang="0">
                <a:pos x="22" y="178"/>
              </a:cxn>
              <a:cxn ang="0">
                <a:pos x="28" y="180"/>
              </a:cxn>
              <a:cxn ang="0">
                <a:pos x="31" y="182"/>
              </a:cxn>
              <a:cxn ang="0">
                <a:pos x="36" y="184"/>
              </a:cxn>
              <a:cxn ang="0">
                <a:pos x="39" y="186"/>
              </a:cxn>
              <a:cxn ang="0">
                <a:pos x="126" y="35"/>
              </a:cxn>
              <a:cxn ang="0">
                <a:pos x="0" y="0"/>
              </a:cxn>
              <a:cxn ang="0">
                <a:pos x="0" y="175"/>
              </a:cxn>
              <a:cxn ang="0">
                <a:pos x="4" y="175"/>
              </a:cxn>
            </a:cxnLst>
            <a:rect l="0" t="0" r="r" b="b"/>
            <a:pathLst>
              <a:path w="126" h="186">
                <a:moveTo>
                  <a:pt x="4" y="175"/>
                </a:moveTo>
                <a:cubicBezTo>
                  <a:pt x="6" y="175"/>
                  <a:pt x="8" y="175"/>
                  <a:pt x="10" y="176"/>
                </a:cubicBezTo>
                <a:cubicBezTo>
                  <a:pt x="11" y="176"/>
                  <a:pt x="12" y="176"/>
                  <a:pt x="13" y="176"/>
                </a:cubicBezTo>
                <a:cubicBezTo>
                  <a:pt x="15" y="177"/>
                  <a:pt x="17" y="177"/>
                  <a:pt x="19" y="178"/>
                </a:cubicBezTo>
                <a:cubicBezTo>
                  <a:pt x="20" y="178"/>
                  <a:pt x="21" y="178"/>
                  <a:pt x="22" y="178"/>
                </a:cubicBezTo>
                <a:cubicBezTo>
                  <a:pt x="24" y="179"/>
                  <a:pt x="26" y="180"/>
                  <a:pt x="28" y="180"/>
                </a:cubicBezTo>
                <a:cubicBezTo>
                  <a:pt x="29" y="181"/>
                  <a:pt x="30" y="181"/>
                  <a:pt x="31" y="182"/>
                </a:cubicBezTo>
                <a:cubicBezTo>
                  <a:pt x="33" y="183"/>
                  <a:pt x="35" y="183"/>
                  <a:pt x="36" y="184"/>
                </a:cubicBezTo>
                <a:cubicBezTo>
                  <a:pt x="37" y="185"/>
                  <a:pt x="38" y="185"/>
                  <a:pt x="39" y="186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89" y="14"/>
                  <a:pt x="46" y="1"/>
                  <a:pt x="0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2" y="175"/>
                  <a:pt x="3" y="175"/>
                  <a:pt x="4" y="17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145" name="Bogen 812"/>
          <p:cNvSpPr/>
          <p:nvPr/>
        </p:nvSpPr>
        <p:spPr bwMode="gray">
          <a:xfrm>
            <a:off x="5604626" y="1949253"/>
            <a:ext cx="1352665" cy="1340782"/>
          </a:xfrm>
          <a:prstGeom prst="arc">
            <a:avLst>
              <a:gd name="adj1" fmla="val 7154099"/>
              <a:gd name="adj2" fmla="val 3596764"/>
            </a:avLst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146" name="Ellipse 808"/>
          <p:cNvSpPr/>
          <p:nvPr/>
        </p:nvSpPr>
        <p:spPr bwMode="gray">
          <a:xfrm>
            <a:off x="5503785" y="1792069"/>
            <a:ext cx="1582815" cy="1568910"/>
          </a:xfrm>
          <a:prstGeom prst="ellipse">
            <a:avLst/>
          </a:prstGeom>
          <a:solidFill>
            <a:srgbClr val="FFFFFF">
              <a:alpha val="13725"/>
            </a:srgbClr>
          </a:solidFill>
          <a:ln w="12700">
            <a:solidFill>
              <a:srgbClr val="FFFFFF"/>
            </a:solidFill>
            <a:round/>
            <a:headEnd/>
            <a:tailEnd/>
          </a:ln>
          <a:scene3d>
            <a:camera prst="orthographicFront"/>
            <a:lightRig rig="balanced" dir="t">
              <a:rot lat="0" lon="0" rev="8400000"/>
            </a:lightRig>
          </a:scene3d>
          <a:sp3d>
            <a:bevelT w="1168400" h="381000"/>
          </a:sp3d>
        </p:spPr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147" name="Rad 802"/>
          <p:cNvSpPr/>
          <p:nvPr/>
        </p:nvSpPr>
        <p:spPr bwMode="gray">
          <a:xfrm>
            <a:off x="5410200" y="1753968"/>
            <a:ext cx="1752600" cy="1737204"/>
          </a:xfrm>
          <a:prstGeom prst="donut">
            <a:avLst>
              <a:gd name="adj" fmla="val 7291"/>
            </a:avLst>
          </a:prstGeom>
          <a:solidFill>
            <a:srgbClr val="A6A6A6"/>
          </a:solidFill>
          <a:ln w="12700">
            <a:noFill/>
            <a:round/>
            <a:headEnd/>
            <a:tailEnd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01600" prst="angle"/>
          </a:sp3d>
        </p:spPr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148" name="Textfeld 805"/>
          <p:cNvSpPr txBox="1"/>
          <p:nvPr/>
        </p:nvSpPr>
        <p:spPr bwMode="gray">
          <a:xfrm>
            <a:off x="5997656" y="3000392"/>
            <a:ext cx="579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noProof="1" smtClean="0">
                <a:solidFill>
                  <a:srgbClr val="FFFFFF"/>
                </a:solidFill>
                <a:latin typeface="+mj-lt"/>
              </a:rPr>
              <a:t>Gbps</a:t>
            </a:r>
            <a:endParaRPr lang="de-DE" sz="1200" b="1" noProof="1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18" name="_eff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09600" y="5429472"/>
            <a:ext cx="2591289" cy="590328"/>
          </a:xfrm>
          <a:prstGeom prst="rect">
            <a:avLst/>
          </a:prstGeom>
          <a:noFill/>
        </p:spPr>
      </p:pic>
      <p:sp>
        <p:nvSpPr>
          <p:cNvPr id="523" name="Ellipse 658"/>
          <p:cNvSpPr/>
          <p:nvPr/>
        </p:nvSpPr>
        <p:spPr bwMode="gray">
          <a:xfrm>
            <a:off x="1071072" y="1835382"/>
            <a:ext cx="1582816" cy="1568911"/>
          </a:xfrm>
          <a:prstGeom prst="ellipse">
            <a:avLst/>
          </a:prstGeom>
          <a:gradFill>
            <a:gsLst>
              <a:gs pos="0">
                <a:srgbClr val="404040"/>
              </a:gs>
              <a:gs pos="100000">
                <a:srgbClr val="262626"/>
              </a:gs>
            </a:gsLst>
            <a:lin ang="540000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526" name="Freeform 6"/>
          <p:cNvSpPr>
            <a:spLocks/>
          </p:cNvSpPr>
          <p:nvPr/>
        </p:nvSpPr>
        <p:spPr bwMode="gray">
          <a:xfrm>
            <a:off x="1860668" y="1976499"/>
            <a:ext cx="11024" cy="136592"/>
          </a:xfrm>
          <a:custGeom>
            <a:avLst/>
            <a:gdLst/>
            <a:ahLst/>
            <a:cxnLst>
              <a:cxn ang="0">
                <a:pos x="1" y="74"/>
              </a:cxn>
              <a:cxn ang="0">
                <a:pos x="6" y="74"/>
              </a:cxn>
              <a:cxn ang="0">
                <a:pos x="6" y="0"/>
              </a:cxn>
              <a:cxn ang="0">
                <a:pos x="1" y="0"/>
              </a:cxn>
              <a:cxn ang="0">
                <a:pos x="0" y="0"/>
              </a:cxn>
              <a:cxn ang="0">
                <a:pos x="0" y="74"/>
              </a:cxn>
              <a:cxn ang="0">
                <a:pos x="1" y="74"/>
              </a:cxn>
            </a:cxnLst>
            <a:rect l="0" t="0" r="r" b="b"/>
            <a:pathLst>
              <a:path w="6" h="74">
                <a:moveTo>
                  <a:pt x="1" y="74"/>
                </a:moveTo>
                <a:cubicBezTo>
                  <a:pt x="3" y="74"/>
                  <a:pt x="4" y="74"/>
                  <a:pt x="6" y="74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1" y="74"/>
                  <a:pt x="1" y="74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27" name="Freeform 7"/>
          <p:cNvSpPr>
            <a:spLocks/>
          </p:cNvSpPr>
          <p:nvPr/>
        </p:nvSpPr>
        <p:spPr bwMode="gray">
          <a:xfrm>
            <a:off x="1793144" y="1977864"/>
            <a:ext cx="26183" cy="139324"/>
          </a:xfrm>
          <a:custGeom>
            <a:avLst/>
            <a:gdLst/>
            <a:ahLst/>
            <a:cxnLst>
              <a:cxn ang="0">
                <a:pos x="14" y="74"/>
              </a:cxn>
              <a:cxn ang="0">
                <a:pos x="6" y="0"/>
              </a:cxn>
              <a:cxn ang="0">
                <a:pos x="0" y="1"/>
              </a:cxn>
              <a:cxn ang="0">
                <a:pos x="8" y="75"/>
              </a:cxn>
              <a:cxn ang="0">
                <a:pos x="14" y="74"/>
              </a:cxn>
            </a:cxnLst>
            <a:rect l="0" t="0" r="r" b="b"/>
            <a:pathLst>
              <a:path w="14" h="75">
                <a:moveTo>
                  <a:pt x="14" y="74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1"/>
                </a:cubicBezTo>
                <a:cubicBezTo>
                  <a:pt x="8" y="75"/>
                  <a:pt x="8" y="75"/>
                  <a:pt x="8" y="75"/>
                </a:cubicBezTo>
                <a:cubicBezTo>
                  <a:pt x="10" y="74"/>
                  <a:pt x="12" y="74"/>
                  <a:pt x="14" y="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28" name="Freeform 8"/>
          <p:cNvSpPr>
            <a:spLocks/>
          </p:cNvSpPr>
          <p:nvPr/>
        </p:nvSpPr>
        <p:spPr bwMode="gray">
          <a:xfrm>
            <a:off x="1726999" y="1987425"/>
            <a:ext cx="39963" cy="136592"/>
          </a:xfrm>
          <a:custGeom>
            <a:avLst/>
            <a:gdLst/>
            <a:ahLst/>
            <a:cxnLst>
              <a:cxn ang="0">
                <a:pos x="21" y="73"/>
              </a:cxn>
              <a:cxn ang="0">
                <a:pos x="6" y="0"/>
              </a:cxn>
              <a:cxn ang="0">
                <a:pos x="0" y="2"/>
              </a:cxn>
              <a:cxn ang="0">
                <a:pos x="15" y="74"/>
              </a:cxn>
              <a:cxn ang="0">
                <a:pos x="21" y="73"/>
              </a:cxn>
            </a:cxnLst>
            <a:rect l="0" t="0" r="r" b="b"/>
            <a:pathLst>
              <a:path w="21" h="74">
                <a:moveTo>
                  <a:pt x="21" y="73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1"/>
                  <a:pt x="0" y="2"/>
                </a:cubicBezTo>
                <a:cubicBezTo>
                  <a:pt x="15" y="74"/>
                  <a:pt x="15" y="74"/>
                  <a:pt x="15" y="74"/>
                </a:cubicBezTo>
                <a:cubicBezTo>
                  <a:pt x="17" y="74"/>
                  <a:pt x="19" y="73"/>
                  <a:pt x="21" y="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29" name="Freeform 9"/>
          <p:cNvSpPr>
            <a:spLocks/>
          </p:cNvSpPr>
          <p:nvPr/>
        </p:nvSpPr>
        <p:spPr bwMode="gray">
          <a:xfrm>
            <a:off x="1662232" y="2003816"/>
            <a:ext cx="52365" cy="133860"/>
          </a:xfrm>
          <a:custGeom>
            <a:avLst/>
            <a:gdLst/>
            <a:ahLst/>
            <a:cxnLst>
              <a:cxn ang="0">
                <a:pos x="28" y="70"/>
              </a:cxn>
              <a:cxn ang="0">
                <a:pos x="6" y="0"/>
              </a:cxn>
              <a:cxn ang="0">
                <a:pos x="0" y="2"/>
              </a:cxn>
              <a:cxn ang="0">
                <a:pos x="23" y="72"/>
              </a:cxn>
              <a:cxn ang="0">
                <a:pos x="28" y="70"/>
              </a:cxn>
            </a:cxnLst>
            <a:rect l="0" t="0" r="r" b="b"/>
            <a:pathLst>
              <a:path w="28" h="72">
                <a:moveTo>
                  <a:pt x="28" y="70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1"/>
                  <a:pt x="0" y="2"/>
                </a:cubicBezTo>
                <a:cubicBezTo>
                  <a:pt x="23" y="72"/>
                  <a:pt x="23" y="72"/>
                  <a:pt x="23" y="72"/>
                </a:cubicBezTo>
                <a:cubicBezTo>
                  <a:pt x="25" y="72"/>
                  <a:pt x="26" y="71"/>
                  <a:pt x="28" y="7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0" name="Freeform 10"/>
          <p:cNvSpPr>
            <a:spLocks/>
          </p:cNvSpPr>
          <p:nvPr/>
        </p:nvSpPr>
        <p:spPr bwMode="gray">
          <a:xfrm>
            <a:off x="1597464" y="2025671"/>
            <a:ext cx="67524" cy="129762"/>
          </a:xfrm>
          <a:custGeom>
            <a:avLst/>
            <a:gdLst/>
            <a:ahLst/>
            <a:cxnLst>
              <a:cxn ang="0">
                <a:pos x="36" y="68"/>
              </a:cxn>
              <a:cxn ang="0">
                <a:pos x="6" y="0"/>
              </a:cxn>
              <a:cxn ang="0">
                <a:pos x="0" y="3"/>
              </a:cxn>
              <a:cxn ang="0">
                <a:pos x="30" y="70"/>
              </a:cxn>
              <a:cxn ang="0">
                <a:pos x="36" y="68"/>
              </a:cxn>
            </a:cxnLst>
            <a:rect l="0" t="0" r="r" b="b"/>
            <a:pathLst>
              <a:path w="36" h="70">
                <a:moveTo>
                  <a:pt x="36" y="68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2"/>
                  <a:pt x="0" y="3"/>
                </a:cubicBezTo>
                <a:cubicBezTo>
                  <a:pt x="30" y="70"/>
                  <a:pt x="30" y="70"/>
                  <a:pt x="30" y="70"/>
                </a:cubicBezTo>
                <a:cubicBezTo>
                  <a:pt x="32" y="69"/>
                  <a:pt x="34" y="69"/>
                  <a:pt x="36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1" name="Freeform 11"/>
          <p:cNvSpPr>
            <a:spLocks/>
          </p:cNvSpPr>
          <p:nvPr/>
        </p:nvSpPr>
        <p:spPr bwMode="gray">
          <a:xfrm>
            <a:off x="2114225" y="3047381"/>
            <a:ext cx="78548" cy="12156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7" y="66"/>
              </a:cxn>
              <a:cxn ang="0">
                <a:pos x="42" y="63"/>
              </a:cxn>
              <a:cxn ang="0">
                <a:pos x="6" y="0"/>
              </a:cxn>
              <a:cxn ang="0">
                <a:pos x="0" y="2"/>
              </a:cxn>
            </a:cxnLst>
            <a:rect l="0" t="0" r="r" b="b"/>
            <a:pathLst>
              <a:path w="42" h="66">
                <a:moveTo>
                  <a:pt x="0" y="2"/>
                </a:moveTo>
                <a:cubicBezTo>
                  <a:pt x="37" y="66"/>
                  <a:pt x="37" y="66"/>
                  <a:pt x="37" y="66"/>
                </a:cubicBezTo>
                <a:cubicBezTo>
                  <a:pt x="39" y="65"/>
                  <a:pt x="40" y="64"/>
                  <a:pt x="42" y="63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2"/>
                  <a:pt x="0" y="2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2" name="Freeform 12"/>
          <p:cNvSpPr>
            <a:spLocks/>
          </p:cNvSpPr>
          <p:nvPr/>
        </p:nvSpPr>
        <p:spPr bwMode="gray">
          <a:xfrm>
            <a:off x="1538210" y="2055721"/>
            <a:ext cx="78548" cy="124299"/>
          </a:xfrm>
          <a:custGeom>
            <a:avLst/>
            <a:gdLst/>
            <a:ahLst/>
            <a:cxnLst>
              <a:cxn ang="0">
                <a:pos x="42" y="64"/>
              </a:cxn>
              <a:cxn ang="0">
                <a:pos x="5" y="0"/>
              </a:cxn>
              <a:cxn ang="0">
                <a:pos x="0" y="3"/>
              </a:cxn>
              <a:cxn ang="0">
                <a:pos x="37" y="67"/>
              </a:cxn>
              <a:cxn ang="0">
                <a:pos x="42" y="64"/>
              </a:cxn>
            </a:cxnLst>
            <a:rect l="0" t="0" r="r" b="b"/>
            <a:pathLst>
              <a:path w="42" h="67">
                <a:moveTo>
                  <a:pt x="42" y="64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cubicBezTo>
                  <a:pt x="37" y="67"/>
                  <a:pt x="37" y="67"/>
                  <a:pt x="37" y="67"/>
                </a:cubicBezTo>
                <a:cubicBezTo>
                  <a:pt x="38" y="66"/>
                  <a:pt x="40" y="65"/>
                  <a:pt x="42" y="64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3" name="Freeform 13"/>
          <p:cNvSpPr>
            <a:spLocks/>
          </p:cNvSpPr>
          <p:nvPr/>
        </p:nvSpPr>
        <p:spPr bwMode="gray">
          <a:xfrm>
            <a:off x="2159700" y="3017331"/>
            <a:ext cx="89572" cy="11473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3" y="62"/>
              </a:cxn>
              <a:cxn ang="0">
                <a:pos x="48" y="59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48" h="62">
                <a:moveTo>
                  <a:pt x="0" y="3"/>
                </a:moveTo>
                <a:cubicBezTo>
                  <a:pt x="43" y="62"/>
                  <a:pt x="43" y="62"/>
                  <a:pt x="43" y="62"/>
                </a:cubicBezTo>
                <a:cubicBezTo>
                  <a:pt x="45" y="61"/>
                  <a:pt x="47" y="60"/>
                  <a:pt x="48" y="59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2"/>
                  <a:pt x="0" y="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4" name="Freeform 14"/>
          <p:cNvSpPr>
            <a:spLocks/>
          </p:cNvSpPr>
          <p:nvPr/>
        </p:nvSpPr>
        <p:spPr bwMode="gray">
          <a:xfrm>
            <a:off x="1481710" y="2092602"/>
            <a:ext cx="88194" cy="114737"/>
          </a:xfrm>
          <a:custGeom>
            <a:avLst/>
            <a:gdLst/>
            <a:ahLst/>
            <a:cxnLst>
              <a:cxn ang="0">
                <a:pos x="47" y="59"/>
              </a:cxn>
              <a:cxn ang="0">
                <a:pos x="5" y="0"/>
              </a:cxn>
              <a:cxn ang="0">
                <a:pos x="0" y="3"/>
              </a:cxn>
              <a:cxn ang="0">
                <a:pos x="43" y="62"/>
              </a:cxn>
              <a:cxn ang="0">
                <a:pos x="47" y="59"/>
              </a:cxn>
            </a:cxnLst>
            <a:rect l="0" t="0" r="r" b="b"/>
            <a:pathLst>
              <a:path w="47" h="62">
                <a:moveTo>
                  <a:pt x="47" y="59"/>
                </a:moveTo>
                <a:cubicBezTo>
                  <a:pt x="5" y="0"/>
                  <a:pt x="5" y="0"/>
                  <a:pt x="5" y="0"/>
                </a:cubicBezTo>
                <a:cubicBezTo>
                  <a:pt x="3" y="1"/>
                  <a:pt x="1" y="2"/>
                  <a:pt x="0" y="3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1"/>
                  <a:pt x="46" y="60"/>
                  <a:pt x="47" y="5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5" name="Freeform 15"/>
          <p:cNvSpPr>
            <a:spLocks/>
          </p:cNvSpPr>
          <p:nvPr/>
        </p:nvSpPr>
        <p:spPr bwMode="gray">
          <a:xfrm>
            <a:off x="2202419" y="2984549"/>
            <a:ext cx="99218" cy="10654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8" y="58"/>
              </a:cxn>
              <a:cxn ang="0">
                <a:pos x="53" y="54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3" h="58">
                <a:moveTo>
                  <a:pt x="0" y="4"/>
                </a:moveTo>
                <a:cubicBezTo>
                  <a:pt x="48" y="58"/>
                  <a:pt x="48" y="58"/>
                  <a:pt x="48" y="58"/>
                </a:cubicBezTo>
                <a:cubicBezTo>
                  <a:pt x="50" y="56"/>
                  <a:pt x="51" y="55"/>
                  <a:pt x="53" y="54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6" name="Freeform 16"/>
          <p:cNvSpPr>
            <a:spLocks/>
          </p:cNvSpPr>
          <p:nvPr/>
        </p:nvSpPr>
        <p:spPr bwMode="gray">
          <a:xfrm>
            <a:off x="1429345" y="2133579"/>
            <a:ext cx="99218" cy="107907"/>
          </a:xfrm>
          <a:custGeom>
            <a:avLst/>
            <a:gdLst/>
            <a:ahLst/>
            <a:cxnLst>
              <a:cxn ang="0">
                <a:pos x="53" y="54"/>
              </a:cxn>
              <a:cxn ang="0">
                <a:pos x="4" y="0"/>
              </a:cxn>
              <a:cxn ang="0">
                <a:pos x="0" y="4"/>
              </a:cxn>
              <a:cxn ang="0">
                <a:pos x="48" y="58"/>
              </a:cxn>
              <a:cxn ang="0">
                <a:pos x="53" y="54"/>
              </a:cxn>
            </a:cxnLst>
            <a:rect l="0" t="0" r="r" b="b"/>
            <a:pathLst>
              <a:path w="53" h="58">
                <a:moveTo>
                  <a:pt x="53" y="54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4"/>
                </a:cubicBezTo>
                <a:cubicBezTo>
                  <a:pt x="48" y="58"/>
                  <a:pt x="48" y="58"/>
                  <a:pt x="48" y="58"/>
                </a:cubicBezTo>
                <a:cubicBezTo>
                  <a:pt x="50" y="56"/>
                  <a:pt x="51" y="55"/>
                  <a:pt x="53" y="5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7" name="Freeform 17"/>
          <p:cNvSpPr>
            <a:spLocks/>
          </p:cNvSpPr>
          <p:nvPr/>
        </p:nvSpPr>
        <p:spPr bwMode="gray">
          <a:xfrm>
            <a:off x="2239626" y="2947669"/>
            <a:ext cx="108865" cy="9561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4" y="52"/>
              </a:cxn>
              <a:cxn ang="0">
                <a:pos x="58" y="48"/>
              </a:cxn>
              <a:cxn ang="0">
                <a:pos x="4" y="0"/>
              </a:cxn>
              <a:cxn ang="0">
                <a:pos x="0" y="4"/>
              </a:cxn>
            </a:cxnLst>
            <a:rect l="0" t="0" r="r" b="b"/>
            <a:pathLst>
              <a:path w="58" h="52">
                <a:moveTo>
                  <a:pt x="0" y="4"/>
                </a:moveTo>
                <a:cubicBezTo>
                  <a:pt x="54" y="52"/>
                  <a:pt x="54" y="52"/>
                  <a:pt x="54" y="52"/>
                </a:cubicBezTo>
                <a:cubicBezTo>
                  <a:pt x="55" y="51"/>
                  <a:pt x="56" y="49"/>
                  <a:pt x="58" y="48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3"/>
                  <a:pt x="0" y="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8" name="Freeform 18"/>
          <p:cNvSpPr>
            <a:spLocks/>
          </p:cNvSpPr>
          <p:nvPr/>
        </p:nvSpPr>
        <p:spPr bwMode="gray">
          <a:xfrm>
            <a:off x="1381114" y="2180021"/>
            <a:ext cx="108865" cy="98346"/>
          </a:xfrm>
          <a:custGeom>
            <a:avLst/>
            <a:gdLst/>
            <a:ahLst/>
            <a:cxnLst>
              <a:cxn ang="0">
                <a:pos x="58" y="48"/>
              </a:cxn>
              <a:cxn ang="0">
                <a:pos x="4" y="0"/>
              </a:cxn>
              <a:cxn ang="0">
                <a:pos x="0" y="5"/>
              </a:cxn>
              <a:cxn ang="0">
                <a:pos x="53" y="53"/>
              </a:cxn>
              <a:cxn ang="0">
                <a:pos x="58" y="48"/>
              </a:cxn>
            </a:cxnLst>
            <a:rect l="0" t="0" r="r" b="b"/>
            <a:pathLst>
              <a:path w="58" h="53">
                <a:moveTo>
                  <a:pt x="58" y="48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1" y="3"/>
                  <a:pt x="0" y="5"/>
                </a:cubicBezTo>
                <a:cubicBezTo>
                  <a:pt x="53" y="53"/>
                  <a:pt x="53" y="53"/>
                  <a:pt x="53" y="53"/>
                </a:cubicBezTo>
                <a:cubicBezTo>
                  <a:pt x="55" y="51"/>
                  <a:pt x="56" y="50"/>
                  <a:pt x="58" y="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39" name="Freeform 19"/>
          <p:cNvSpPr>
            <a:spLocks/>
          </p:cNvSpPr>
          <p:nvPr/>
        </p:nvSpPr>
        <p:spPr bwMode="gray">
          <a:xfrm>
            <a:off x="1338395" y="2231926"/>
            <a:ext cx="115754" cy="87419"/>
          </a:xfrm>
          <a:custGeom>
            <a:avLst/>
            <a:gdLst/>
            <a:ahLst/>
            <a:cxnLst>
              <a:cxn ang="0">
                <a:pos x="62" y="42"/>
              </a:cxn>
              <a:cxn ang="0">
                <a:pos x="4" y="0"/>
              </a:cxn>
              <a:cxn ang="0">
                <a:pos x="0" y="5"/>
              </a:cxn>
              <a:cxn ang="0">
                <a:pos x="58" y="47"/>
              </a:cxn>
              <a:cxn ang="0">
                <a:pos x="62" y="42"/>
              </a:cxn>
            </a:cxnLst>
            <a:rect l="0" t="0" r="r" b="b"/>
            <a:pathLst>
              <a:path w="62" h="47">
                <a:moveTo>
                  <a:pt x="62" y="42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5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5"/>
                  <a:pt x="61" y="44"/>
                  <a:pt x="62" y="4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0" name="Freeform 20"/>
          <p:cNvSpPr>
            <a:spLocks/>
          </p:cNvSpPr>
          <p:nvPr/>
        </p:nvSpPr>
        <p:spPr bwMode="gray">
          <a:xfrm>
            <a:off x="2275454" y="2903960"/>
            <a:ext cx="114377" cy="8741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8" y="47"/>
              </a:cxn>
              <a:cxn ang="0">
                <a:pos x="61" y="42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61" h="47">
                <a:moveTo>
                  <a:pt x="0" y="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60" y="44"/>
                  <a:pt x="61" y="42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1" name="Freeform 21"/>
          <p:cNvSpPr>
            <a:spLocks/>
          </p:cNvSpPr>
          <p:nvPr/>
        </p:nvSpPr>
        <p:spPr bwMode="gray">
          <a:xfrm>
            <a:off x="2305771" y="2860250"/>
            <a:ext cx="119889" cy="751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1" y="41"/>
              </a:cxn>
              <a:cxn ang="0">
                <a:pos x="64" y="36"/>
              </a:cxn>
              <a:cxn ang="0">
                <a:pos x="3" y="0"/>
              </a:cxn>
              <a:cxn ang="0">
                <a:pos x="0" y="6"/>
              </a:cxn>
            </a:cxnLst>
            <a:rect l="0" t="0" r="r" b="b"/>
            <a:pathLst>
              <a:path w="64" h="41">
                <a:moveTo>
                  <a:pt x="0" y="6"/>
                </a:moveTo>
                <a:cubicBezTo>
                  <a:pt x="61" y="41"/>
                  <a:pt x="61" y="41"/>
                  <a:pt x="61" y="41"/>
                </a:cubicBezTo>
                <a:cubicBezTo>
                  <a:pt x="62" y="39"/>
                  <a:pt x="63" y="38"/>
                  <a:pt x="64" y="36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6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2" name="Freeform 22"/>
          <p:cNvSpPr>
            <a:spLocks/>
          </p:cNvSpPr>
          <p:nvPr/>
        </p:nvSpPr>
        <p:spPr bwMode="gray">
          <a:xfrm>
            <a:off x="1302566" y="2287928"/>
            <a:ext cx="119889" cy="75125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3" y="0"/>
              </a:cxn>
              <a:cxn ang="0">
                <a:pos x="0" y="5"/>
              </a:cxn>
              <a:cxn ang="0">
                <a:pos x="61" y="41"/>
              </a:cxn>
              <a:cxn ang="0">
                <a:pos x="64" y="36"/>
              </a:cxn>
            </a:cxnLst>
            <a:rect l="0" t="0" r="r" b="b"/>
            <a:pathLst>
              <a:path w="64" h="41">
                <a:moveTo>
                  <a:pt x="64" y="36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3"/>
                  <a:pt x="0" y="5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39"/>
                  <a:pt x="63" y="37"/>
                  <a:pt x="64" y="36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3" name="Freeform 23"/>
          <p:cNvSpPr>
            <a:spLocks/>
          </p:cNvSpPr>
          <p:nvPr/>
        </p:nvSpPr>
        <p:spPr bwMode="gray">
          <a:xfrm>
            <a:off x="1270872" y="2346663"/>
            <a:ext cx="125401" cy="62832"/>
          </a:xfrm>
          <a:custGeom>
            <a:avLst/>
            <a:gdLst/>
            <a:ahLst/>
            <a:cxnLst>
              <a:cxn ang="0">
                <a:pos x="67" y="29"/>
              </a:cxn>
              <a:cxn ang="0">
                <a:pos x="3" y="0"/>
              </a:cxn>
              <a:cxn ang="0">
                <a:pos x="0" y="6"/>
              </a:cxn>
              <a:cxn ang="0">
                <a:pos x="65" y="34"/>
              </a:cxn>
              <a:cxn ang="0">
                <a:pos x="67" y="29"/>
              </a:cxn>
            </a:cxnLst>
            <a:rect l="0" t="0" r="r" b="b"/>
            <a:pathLst>
              <a:path w="67" h="34">
                <a:moveTo>
                  <a:pt x="67" y="29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6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2"/>
                  <a:pt x="66" y="31"/>
                  <a:pt x="67" y="2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4" name="Freeform 24"/>
          <p:cNvSpPr>
            <a:spLocks/>
          </p:cNvSpPr>
          <p:nvPr/>
        </p:nvSpPr>
        <p:spPr bwMode="gray">
          <a:xfrm>
            <a:off x="2329198" y="2813809"/>
            <a:ext cx="125401" cy="6283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5" y="34"/>
              </a:cxn>
              <a:cxn ang="0">
                <a:pos x="67" y="29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67" h="34">
                <a:moveTo>
                  <a:pt x="0" y="5"/>
                </a:moveTo>
                <a:cubicBezTo>
                  <a:pt x="65" y="34"/>
                  <a:pt x="65" y="34"/>
                  <a:pt x="65" y="34"/>
                </a:cubicBezTo>
                <a:cubicBezTo>
                  <a:pt x="65" y="32"/>
                  <a:pt x="66" y="31"/>
                  <a:pt x="67" y="29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5" name="Freeform 25"/>
          <p:cNvSpPr>
            <a:spLocks/>
          </p:cNvSpPr>
          <p:nvPr/>
        </p:nvSpPr>
        <p:spPr bwMode="gray">
          <a:xfrm>
            <a:off x="1246068" y="2409496"/>
            <a:ext cx="129535" cy="50539"/>
          </a:xfrm>
          <a:custGeom>
            <a:avLst/>
            <a:gdLst/>
            <a:ahLst/>
            <a:cxnLst>
              <a:cxn ang="0">
                <a:pos x="69" y="22"/>
              </a:cxn>
              <a:cxn ang="0">
                <a:pos x="2" y="0"/>
              </a:cxn>
              <a:cxn ang="0">
                <a:pos x="0" y="5"/>
              </a:cxn>
              <a:cxn ang="0">
                <a:pos x="67" y="27"/>
              </a:cxn>
              <a:cxn ang="0">
                <a:pos x="69" y="22"/>
              </a:cxn>
            </a:cxnLst>
            <a:rect l="0" t="0" r="r" b="b"/>
            <a:pathLst>
              <a:path w="69" h="27">
                <a:moveTo>
                  <a:pt x="69" y="22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4"/>
                  <a:pt x="0" y="5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5"/>
                  <a:pt x="69" y="23"/>
                  <a:pt x="69" y="2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6" name="Freeform 26"/>
          <p:cNvSpPr>
            <a:spLocks/>
          </p:cNvSpPr>
          <p:nvPr/>
        </p:nvSpPr>
        <p:spPr bwMode="gray">
          <a:xfrm>
            <a:off x="2349868" y="2763269"/>
            <a:ext cx="129535" cy="5190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7" y="28"/>
              </a:cxn>
              <a:cxn ang="0">
                <a:pos x="69" y="22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69" h="28">
                <a:moveTo>
                  <a:pt x="0" y="6"/>
                </a:move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8" y="24"/>
                  <a:pt x="69" y="22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7" name="Freeform 27"/>
          <p:cNvSpPr>
            <a:spLocks/>
          </p:cNvSpPr>
          <p:nvPr/>
        </p:nvSpPr>
        <p:spPr bwMode="gray">
          <a:xfrm>
            <a:off x="2363648" y="2714096"/>
            <a:ext cx="130913" cy="36879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9" y="20"/>
              </a:cxn>
              <a:cxn ang="0">
                <a:pos x="70" y="14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70" h="20">
                <a:moveTo>
                  <a:pt x="0" y="6"/>
                </a:moveTo>
                <a:cubicBezTo>
                  <a:pt x="69" y="20"/>
                  <a:pt x="69" y="20"/>
                  <a:pt x="69" y="20"/>
                </a:cubicBezTo>
                <a:cubicBezTo>
                  <a:pt x="69" y="18"/>
                  <a:pt x="70" y="16"/>
                  <a:pt x="70" y="14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4"/>
                  <a:pt x="0" y="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8" name="Freeform 28"/>
          <p:cNvSpPr>
            <a:spLocks/>
          </p:cNvSpPr>
          <p:nvPr/>
        </p:nvSpPr>
        <p:spPr bwMode="gray">
          <a:xfrm>
            <a:off x="1229531" y="2475060"/>
            <a:ext cx="130913" cy="36879"/>
          </a:xfrm>
          <a:custGeom>
            <a:avLst/>
            <a:gdLst/>
            <a:ahLst/>
            <a:cxnLst>
              <a:cxn ang="0">
                <a:pos x="70" y="14"/>
              </a:cxn>
              <a:cxn ang="0">
                <a:pos x="1" y="0"/>
              </a:cxn>
              <a:cxn ang="0">
                <a:pos x="0" y="6"/>
              </a:cxn>
              <a:cxn ang="0">
                <a:pos x="69" y="20"/>
              </a:cxn>
              <a:cxn ang="0">
                <a:pos x="70" y="14"/>
              </a:cxn>
            </a:cxnLst>
            <a:rect l="0" t="0" r="r" b="b"/>
            <a:pathLst>
              <a:path w="70" h="20">
                <a:moveTo>
                  <a:pt x="70" y="14"/>
                </a:moveTo>
                <a:cubicBezTo>
                  <a:pt x="1" y="0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18"/>
                  <a:pt x="70" y="16"/>
                  <a:pt x="70" y="1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49" name="Freeform 29"/>
          <p:cNvSpPr>
            <a:spLocks/>
          </p:cNvSpPr>
          <p:nvPr/>
        </p:nvSpPr>
        <p:spPr bwMode="gray">
          <a:xfrm>
            <a:off x="1219885" y="2540624"/>
            <a:ext cx="130913" cy="24587"/>
          </a:xfrm>
          <a:custGeom>
            <a:avLst/>
            <a:gdLst/>
            <a:ahLst/>
            <a:cxnLst>
              <a:cxn ang="0">
                <a:pos x="70" y="7"/>
              </a:cxn>
              <a:cxn ang="0">
                <a:pos x="0" y="0"/>
              </a:cxn>
              <a:cxn ang="0">
                <a:pos x="0" y="6"/>
              </a:cxn>
              <a:cxn ang="0">
                <a:pos x="69" y="13"/>
              </a:cxn>
              <a:cxn ang="0">
                <a:pos x="70" y="7"/>
              </a:cxn>
            </a:cxnLst>
            <a:rect l="0" t="0" r="r" b="b"/>
            <a:pathLst>
              <a:path w="70" h="13">
                <a:moveTo>
                  <a:pt x="70" y="7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1"/>
                  <a:pt x="70" y="9"/>
                  <a:pt x="70" y="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0" name="Freeform 30"/>
          <p:cNvSpPr>
            <a:spLocks/>
          </p:cNvSpPr>
          <p:nvPr/>
        </p:nvSpPr>
        <p:spPr bwMode="gray">
          <a:xfrm>
            <a:off x="2373295" y="2659459"/>
            <a:ext cx="130913" cy="2595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0" y="14"/>
              </a:cxn>
              <a:cxn ang="0">
                <a:pos x="70" y="8"/>
              </a:cxn>
              <a:cxn ang="0">
                <a:pos x="1" y="0"/>
              </a:cxn>
              <a:cxn ang="0">
                <a:pos x="0" y="6"/>
              </a:cxn>
            </a:cxnLst>
            <a:rect l="0" t="0" r="r" b="b"/>
            <a:pathLst>
              <a:path w="70" h="14">
                <a:moveTo>
                  <a:pt x="0" y="6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2"/>
                  <a:pt x="70" y="10"/>
                  <a:pt x="70" y="8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1" name="Freeform 31"/>
          <p:cNvSpPr>
            <a:spLocks/>
          </p:cNvSpPr>
          <p:nvPr/>
        </p:nvSpPr>
        <p:spPr bwMode="gray">
          <a:xfrm>
            <a:off x="1215751" y="2607554"/>
            <a:ext cx="130913" cy="10927"/>
          </a:xfrm>
          <a:custGeom>
            <a:avLst/>
            <a:gdLst/>
            <a:ahLst/>
            <a:cxnLst>
              <a:cxn ang="0">
                <a:pos x="70" y="4"/>
              </a:cxn>
              <a:cxn ang="0">
                <a:pos x="70" y="0"/>
              </a:cxn>
              <a:cxn ang="0">
                <a:pos x="0" y="0"/>
              </a:cxn>
              <a:cxn ang="0">
                <a:pos x="0" y="4"/>
              </a:cxn>
              <a:cxn ang="0">
                <a:pos x="0" y="6"/>
              </a:cxn>
              <a:cxn ang="0">
                <a:pos x="70" y="6"/>
              </a:cxn>
              <a:cxn ang="0">
                <a:pos x="70" y="4"/>
              </a:cxn>
            </a:cxnLst>
            <a:rect l="0" t="0" r="r" b="b"/>
            <a:pathLst>
              <a:path w="70" h="6">
                <a:moveTo>
                  <a:pt x="70" y="4"/>
                </a:moveTo>
                <a:cubicBezTo>
                  <a:pt x="70" y="3"/>
                  <a:pt x="70" y="1"/>
                  <a:pt x="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5"/>
                  <a:pt x="70" y="5"/>
                  <a:pt x="70" y="4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2" name="Freeform 32"/>
          <p:cNvSpPr>
            <a:spLocks/>
          </p:cNvSpPr>
          <p:nvPr/>
        </p:nvSpPr>
        <p:spPr bwMode="gray">
          <a:xfrm>
            <a:off x="2376051" y="2607554"/>
            <a:ext cx="130913" cy="10927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0"/>
              </a:cxn>
              <a:cxn ang="0">
                <a:pos x="0" y="4"/>
              </a:cxn>
              <a:cxn ang="0">
                <a:pos x="0" y="6"/>
              </a:cxn>
              <a:cxn ang="0">
                <a:pos x="70" y="6"/>
              </a:cxn>
              <a:cxn ang="0">
                <a:pos x="70" y="4"/>
              </a:cxn>
              <a:cxn ang="0">
                <a:pos x="70" y="0"/>
              </a:cxn>
            </a:cxnLst>
            <a:rect l="0" t="0" r="r" b="b"/>
            <a:pathLst>
              <a:path w="70" h="6">
                <a:moveTo>
                  <a:pt x="7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70" y="3"/>
                  <a:pt x="70" y="1"/>
                  <a:pt x="70" y="0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3" name="Freeform 33"/>
          <p:cNvSpPr>
            <a:spLocks/>
          </p:cNvSpPr>
          <p:nvPr/>
        </p:nvSpPr>
        <p:spPr bwMode="gray">
          <a:xfrm>
            <a:off x="1218507" y="2662191"/>
            <a:ext cx="132291" cy="2322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7"/>
              </a:cxn>
              <a:cxn ang="0">
                <a:pos x="1" y="13"/>
              </a:cxn>
              <a:cxn ang="0">
                <a:pos x="71" y="6"/>
              </a:cxn>
              <a:cxn ang="0">
                <a:pos x="70" y="0"/>
              </a:cxn>
            </a:cxnLst>
            <a:rect l="0" t="0" r="r" b="b"/>
            <a:pathLst>
              <a:path w="71" h="13">
                <a:moveTo>
                  <a:pt x="70" y="0"/>
                </a:move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11"/>
                  <a:pt x="1" y="13"/>
                </a:cubicBezTo>
                <a:cubicBezTo>
                  <a:pt x="71" y="6"/>
                  <a:pt x="71" y="6"/>
                  <a:pt x="71" y="6"/>
                </a:cubicBezTo>
                <a:cubicBezTo>
                  <a:pt x="70" y="4"/>
                  <a:pt x="70" y="2"/>
                  <a:pt x="7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4" name="Freeform 34"/>
          <p:cNvSpPr>
            <a:spLocks/>
          </p:cNvSpPr>
          <p:nvPr/>
        </p:nvSpPr>
        <p:spPr bwMode="gray">
          <a:xfrm>
            <a:off x="2373295" y="2540624"/>
            <a:ext cx="130913" cy="24587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70" y="6"/>
              </a:cxn>
              <a:cxn ang="0">
                <a:pos x="70" y="0"/>
              </a:cxn>
              <a:cxn ang="0">
                <a:pos x="0" y="7"/>
              </a:cxn>
              <a:cxn ang="0">
                <a:pos x="1" y="13"/>
              </a:cxn>
            </a:cxnLst>
            <a:rect l="0" t="0" r="r" b="b"/>
            <a:pathLst>
              <a:path w="70" h="13">
                <a:moveTo>
                  <a:pt x="1" y="13"/>
                </a:moveTo>
                <a:cubicBezTo>
                  <a:pt x="70" y="6"/>
                  <a:pt x="70" y="6"/>
                  <a:pt x="70" y="6"/>
                </a:cubicBezTo>
                <a:cubicBezTo>
                  <a:pt x="70" y="4"/>
                  <a:pt x="70" y="2"/>
                  <a:pt x="70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0" y="11"/>
                  <a:pt x="1" y="1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5" name="Freeform 35"/>
          <p:cNvSpPr>
            <a:spLocks/>
          </p:cNvSpPr>
          <p:nvPr/>
        </p:nvSpPr>
        <p:spPr bwMode="gray">
          <a:xfrm>
            <a:off x="1229531" y="2715462"/>
            <a:ext cx="130913" cy="36879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0" y="14"/>
              </a:cxn>
              <a:cxn ang="0">
                <a:pos x="1" y="20"/>
              </a:cxn>
              <a:cxn ang="0">
                <a:pos x="70" y="5"/>
              </a:cxn>
              <a:cxn ang="0">
                <a:pos x="68" y="0"/>
              </a:cxn>
            </a:cxnLst>
            <a:rect l="0" t="0" r="r" b="b"/>
            <a:pathLst>
              <a:path w="70" h="20">
                <a:moveTo>
                  <a:pt x="68" y="0"/>
                </a:move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8"/>
                  <a:pt x="1" y="20"/>
                </a:cubicBezTo>
                <a:cubicBezTo>
                  <a:pt x="70" y="5"/>
                  <a:pt x="70" y="5"/>
                  <a:pt x="70" y="5"/>
                </a:cubicBezTo>
                <a:cubicBezTo>
                  <a:pt x="69" y="4"/>
                  <a:pt x="69" y="2"/>
                  <a:pt x="6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6" name="Freeform 36"/>
          <p:cNvSpPr>
            <a:spLocks/>
          </p:cNvSpPr>
          <p:nvPr/>
        </p:nvSpPr>
        <p:spPr bwMode="gray">
          <a:xfrm>
            <a:off x="2363648" y="2476425"/>
            <a:ext cx="130913" cy="36879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70" y="6"/>
              </a:cxn>
              <a:cxn ang="0">
                <a:pos x="69" y="0"/>
              </a:cxn>
              <a:cxn ang="0">
                <a:pos x="0" y="14"/>
              </a:cxn>
              <a:cxn ang="0">
                <a:pos x="1" y="20"/>
              </a:cxn>
            </a:cxnLst>
            <a:rect l="0" t="0" r="r" b="b"/>
            <a:pathLst>
              <a:path w="70" h="20">
                <a:moveTo>
                  <a:pt x="1" y="20"/>
                </a:moveTo>
                <a:cubicBezTo>
                  <a:pt x="70" y="6"/>
                  <a:pt x="70" y="6"/>
                  <a:pt x="70" y="6"/>
                </a:cubicBezTo>
                <a:cubicBezTo>
                  <a:pt x="70" y="4"/>
                  <a:pt x="69" y="2"/>
                  <a:pt x="69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8"/>
                  <a:pt x="1" y="2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7" name="Freeform 37"/>
          <p:cNvSpPr>
            <a:spLocks/>
          </p:cNvSpPr>
          <p:nvPr/>
        </p:nvSpPr>
        <p:spPr bwMode="gray">
          <a:xfrm>
            <a:off x="2348490" y="2410861"/>
            <a:ext cx="129535" cy="51905"/>
          </a:xfrm>
          <a:custGeom>
            <a:avLst/>
            <a:gdLst/>
            <a:ahLst/>
            <a:cxnLst>
              <a:cxn ang="0">
                <a:pos x="2" y="28"/>
              </a:cxn>
              <a:cxn ang="0">
                <a:pos x="69" y="6"/>
              </a:cxn>
              <a:cxn ang="0">
                <a:pos x="67" y="0"/>
              </a:cxn>
              <a:cxn ang="0">
                <a:pos x="0" y="22"/>
              </a:cxn>
              <a:cxn ang="0">
                <a:pos x="2" y="28"/>
              </a:cxn>
            </a:cxnLst>
            <a:rect l="0" t="0" r="r" b="b"/>
            <a:pathLst>
              <a:path w="69" h="28">
                <a:moveTo>
                  <a:pt x="2" y="28"/>
                </a:moveTo>
                <a:cubicBezTo>
                  <a:pt x="69" y="6"/>
                  <a:pt x="69" y="6"/>
                  <a:pt x="69" y="6"/>
                </a:cubicBezTo>
                <a:cubicBezTo>
                  <a:pt x="68" y="4"/>
                  <a:pt x="68" y="2"/>
                  <a:pt x="67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6"/>
                  <a:pt x="2" y="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8" name="Freeform 38"/>
          <p:cNvSpPr>
            <a:spLocks/>
          </p:cNvSpPr>
          <p:nvPr/>
        </p:nvSpPr>
        <p:spPr bwMode="gray">
          <a:xfrm>
            <a:off x="1246068" y="2767367"/>
            <a:ext cx="129535" cy="50539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0" y="21"/>
              </a:cxn>
              <a:cxn ang="0">
                <a:pos x="2" y="27"/>
              </a:cxn>
              <a:cxn ang="0">
                <a:pos x="69" y="5"/>
              </a:cxn>
              <a:cxn ang="0">
                <a:pos x="67" y="0"/>
              </a:cxn>
            </a:cxnLst>
            <a:rect l="0" t="0" r="r" b="b"/>
            <a:pathLst>
              <a:path w="69" h="27">
                <a:moveTo>
                  <a:pt x="67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1" y="25"/>
                  <a:pt x="2" y="27"/>
                </a:cubicBezTo>
                <a:cubicBezTo>
                  <a:pt x="69" y="5"/>
                  <a:pt x="69" y="5"/>
                  <a:pt x="69" y="5"/>
                </a:cubicBezTo>
                <a:cubicBezTo>
                  <a:pt x="68" y="3"/>
                  <a:pt x="67" y="2"/>
                  <a:pt x="6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59" name="Freeform 39"/>
          <p:cNvSpPr>
            <a:spLocks/>
          </p:cNvSpPr>
          <p:nvPr/>
        </p:nvSpPr>
        <p:spPr bwMode="gray">
          <a:xfrm>
            <a:off x="2327819" y="2350760"/>
            <a:ext cx="125401" cy="62832"/>
          </a:xfrm>
          <a:custGeom>
            <a:avLst/>
            <a:gdLst/>
            <a:ahLst/>
            <a:cxnLst>
              <a:cxn ang="0">
                <a:pos x="3" y="34"/>
              </a:cxn>
              <a:cxn ang="0">
                <a:pos x="67" y="5"/>
              </a:cxn>
              <a:cxn ang="0">
                <a:pos x="65" y="0"/>
              </a:cxn>
              <a:cxn ang="0">
                <a:pos x="0" y="29"/>
              </a:cxn>
              <a:cxn ang="0">
                <a:pos x="3" y="34"/>
              </a:cxn>
            </a:cxnLst>
            <a:rect l="0" t="0" r="r" b="b"/>
            <a:pathLst>
              <a:path w="67" h="34">
                <a:moveTo>
                  <a:pt x="3" y="34"/>
                </a:moveTo>
                <a:cubicBezTo>
                  <a:pt x="67" y="5"/>
                  <a:pt x="67" y="5"/>
                  <a:pt x="67" y="5"/>
                </a:cubicBezTo>
                <a:cubicBezTo>
                  <a:pt x="66" y="3"/>
                  <a:pt x="66" y="2"/>
                  <a:pt x="65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1" y="30"/>
                  <a:pt x="2" y="32"/>
                  <a:pt x="3" y="3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0" name="Freeform 40"/>
          <p:cNvSpPr>
            <a:spLocks/>
          </p:cNvSpPr>
          <p:nvPr/>
        </p:nvSpPr>
        <p:spPr bwMode="gray">
          <a:xfrm>
            <a:off x="1268116" y="2817906"/>
            <a:ext cx="125401" cy="62832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0" y="29"/>
              </a:cxn>
              <a:cxn ang="0">
                <a:pos x="3" y="34"/>
              </a:cxn>
              <a:cxn ang="0">
                <a:pos x="67" y="5"/>
              </a:cxn>
              <a:cxn ang="0">
                <a:pos x="65" y="0"/>
              </a:cxn>
            </a:cxnLst>
            <a:rect l="0" t="0" r="r" b="b"/>
            <a:pathLst>
              <a:path w="67" h="34">
                <a:moveTo>
                  <a:pt x="65" y="0"/>
                </a:moveTo>
                <a:cubicBezTo>
                  <a:pt x="0" y="29"/>
                  <a:pt x="0" y="29"/>
                  <a:pt x="0" y="29"/>
                </a:cubicBezTo>
                <a:cubicBezTo>
                  <a:pt x="1" y="30"/>
                  <a:pt x="2" y="32"/>
                  <a:pt x="3" y="34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1" name="Freeform 41"/>
          <p:cNvSpPr>
            <a:spLocks/>
          </p:cNvSpPr>
          <p:nvPr/>
        </p:nvSpPr>
        <p:spPr bwMode="gray">
          <a:xfrm>
            <a:off x="2303015" y="2290660"/>
            <a:ext cx="119889" cy="76492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64" y="5"/>
              </a:cxn>
              <a:cxn ang="0">
                <a:pos x="61" y="0"/>
              </a:cxn>
              <a:cxn ang="0">
                <a:pos x="0" y="36"/>
              </a:cxn>
              <a:cxn ang="0">
                <a:pos x="3" y="41"/>
              </a:cxn>
            </a:cxnLst>
            <a:rect l="0" t="0" r="r" b="b"/>
            <a:pathLst>
              <a:path w="64" h="41">
                <a:moveTo>
                  <a:pt x="3" y="41"/>
                </a:moveTo>
                <a:cubicBezTo>
                  <a:pt x="64" y="5"/>
                  <a:pt x="64" y="5"/>
                  <a:pt x="64" y="5"/>
                </a:cubicBezTo>
                <a:cubicBezTo>
                  <a:pt x="63" y="4"/>
                  <a:pt x="62" y="2"/>
                  <a:pt x="61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7"/>
                  <a:pt x="2" y="39"/>
                  <a:pt x="3" y="41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2" name="Freeform 42"/>
          <p:cNvSpPr>
            <a:spLocks/>
          </p:cNvSpPr>
          <p:nvPr/>
        </p:nvSpPr>
        <p:spPr bwMode="gray">
          <a:xfrm>
            <a:off x="1299810" y="2865714"/>
            <a:ext cx="119889" cy="73760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0" y="35"/>
              </a:cxn>
              <a:cxn ang="0">
                <a:pos x="3" y="40"/>
              </a:cxn>
              <a:cxn ang="0">
                <a:pos x="64" y="5"/>
              </a:cxn>
              <a:cxn ang="0">
                <a:pos x="61" y="0"/>
              </a:cxn>
            </a:cxnLst>
            <a:rect l="0" t="0" r="r" b="b"/>
            <a:pathLst>
              <a:path w="64" h="40">
                <a:moveTo>
                  <a:pt x="61" y="0"/>
                </a:moveTo>
                <a:cubicBezTo>
                  <a:pt x="0" y="35"/>
                  <a:pt x="0" y="35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64" y="5"/>
                  <a:pt x="64" y="5"/>
                  <a:pt x="64" y="5"/>
                </a:cubicBezTo>
                <a:cubicBezTo>
                  <a:pt x="63" y="3"/>
                  <a:pt x="62" y="1"/>
                  <a:pt x="61" y="0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3" name="Freeform 43"/>
          <p:cNvSpPr>
            <a:spLocks/>
          </p:cNvSpPr>
          <p:nvPr/>
        </p:nvSpPr>
        <p:spPr bwMode="gray">
          <a:xfrm>
            <a:off x="2274077" y="2236023"/>
            <a:ext cx="112998" cy="86053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61" y="5"/>
              </a:cxn>
              <a:cxn ang="0">
                <a:pos x="58" y="0"/>
              </a:cxn>
              <a:cxn ang="0">
                <a:pos x="0" y="42"/>
              </a:cxn>
              <a:cxn ang="0">
                <a:pos x="3" y="47"/>
              </a:cxn>
            </a:cxnLst>
            <a:rect l="0" t="0" r="r" b="b"/>
            <a:pathLst>
              <a:path w="61" h="47">
                <a:moveTo>
                  <a:pt x="3" y="47"/>
                </a:moveTo>
                <a:cubicBezTo>
                  <a:pt x="61" y="5"/>
                  <a:pt x="61" y="5"/>
                  <a:pt x="61" y="5"/>
                </a:cubicBezTo>
                <a:cubicBezTo>
                  <a:pt x="60" y="3"/>
                  <a:pt x="59" y="2"/>
                  <a:pt x="5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1" y="44"/>
                  <a:pt x="2" y="45"/>
                  <a:pt x="3" y="4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4" name="Freeform 44"/>
          <p:cNvSpPr>
            <a:spLocks/>
          </p:cNvSpPr>
          <p:nvPr/>
        </p:nvSpPr>
        <p:spPr bwMode="gray">
          <a:xfrm>
            <a:off x="1335639" y="2909423"/>
            <a:ext cx="115754" cy="8741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2"/>
              </a:cxn>
              <a:cxn ang="0">
                <a:pos x="4" y="47"/>
              </a:cxn>
              <a:cxn ang="0">
                <a:pos x="62" y="5"/>
              </a:cxn>
              <a:cxn ang="0">
                <a:pos x="58" y="0"/>
              </a:cxn>
            </a:cxnLst>
            <a:rect l="0" t="0" r="r" b="b"/>
            <a:pathLst>
              <a:path w="62" h="47">
                <a:moveTo>
                  <a:pt x="58" y="0"/>
                </a:moveTo>
                <a:cubicBezTo>
                  <a:pt x="0" y="42"/>
                  <a:pt x="0" y="42"/>
                  <a:pt x="0" y="42"/>
                </a:cubicBezTo>
                <a:cubicBezTo>
                  <a:pt x="1" y="43"/>
                  <a:pt x="3" y="45"/>
                  <a:pt x="4" y="47"/>
                </a:cubicBezTo>
                <a:cubicBezTo>
                  <a:pt x="62" y="5"/>
                  <a:pt x="62" y="5"/>
                  <a:pt x="62" y="5"/>
                </a:cubicBezTo>
                <a:cubicBezTo>
                  <a:pt x="60" y="3"/>
                  <a:pt x="59" y="1"/>
                  <a:pt x="5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5" name="Freeform 45"/>
          <p:cNvSpPr>
            <a:spLocks/>
          </p:cNvSpPr>
          <p:nvPr/>
        </p:nvSpPr>
        <p:spPr bwMode="gray">
          <a:xfrm>
            <a:off x="2238248" y="2184118"/>
            <a:ext cx="108865" cy="96980"/>
          </a:xfrm>
          <a:custGeom>
            <a:avLst/>
            <a:gdLst/>
            <a:ahLst/>
            <a:cxnLst>
              <a:cxn ang="0">
                <a:pos x="4" y="53"/>
              </a:cxn>
              <a:cxn ang="0">
                <a:pos x="58" y="5"/>
              </a:cxn>
              <a:cxn ang="0">
                <a:pos x="54" y="0"/>
              </a:cxn>
              <a:cxn ang="0">
                <a:pos x="0" y="49"/>
              </a:cxn>
              <a:cxn ang="0">
                <a:pos x="4" y="53"/>
              </a:cxn>
            </a:cxnLst>
            <a:rect l="0" t="0" r="r" b="b"/>
            <a:pathLst>
              <a:path w="58" h="53">
                <a:moveTo>
                  <a:pt x="4" y="53"/>
                </a:moveTo>
                <a:cubicBezTo>
                  <a:pt x="58" y="5"/>
                  <a:pt x="58" y="5"/>
                  <a:pt x="58" y="5"/>
                </a:cubicBezTo>
                <a:cubicBezTo>
                  <a:pt x="56" y="3"/>
                  <a:pt x="55" y="2"/>
                  <a:pt x="54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0"/>
                  <a:pt x="3" y="52"/>
                  <a:pt x="4" y="5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6" name="Freeform 46"/>
          <p:cNvSpPr>
            <a:spLocks/>
          </p:cNvSpPr>
          <p:nvPr/>
        </p:nvSpPr>
        <p:spPr bwMode="gray">
          <a:xfrm>
            <a:off x="1378358" y="2950401"/>
            <a:ext cx="108865" cy="98346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48"/>
              </a:cxn>
              <a:cxn ang="0">
                <a:pos x="4" y="53"/>
              </a:cxn>
              <a:cxn ang="0">
                <a:pos x="58" y="4"/>
              </a:cxn>
              <a:cxn ang="0">
                <a:pos x="53" y="0"/>
              </a:cxn>
            </a:cxnLst>
            <a:rect l="0" t="0" r="r" b="b"/>
            <a:pathLst>
              <a:path w="58" h="53">
                <a:moveTo>
                  <a:pt x="53" y="0"/>
                </a:moveTo>
                <a:cubicBezTo>
                  <a:pt x="0" y="48"/>
                  <a:pt x="0" y="48"/>
                  <a:pt x="0" y="48"/>
                </a:cubicBezTo>
                <a:cubicBezTo>
                  <a:pt x="1" y="50"/>
                  <a:pt x="3" y="51"/>
                  <a:pt x="4" y="53"/>
                </a:cubicBezTo>
                <a:cubicBezTo>
                  <a:pt x="58" y="4"/>
                  <a:pt x="58" y="4"/>
                  <a:pt x="58" y="4"/>
                </a:cubicBezTo>
                <a:cubicBezTo>
                  <a:pt x="56" y="3"/>
                  <a:pt x="55" y="2"/>
                  <a:pt x="5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7" name="Freeform 47"/>
          <p:cNvSpPr>
            <a:spLocks/>
          </p:cNvSpPr>
          <p:nvPr/>
        </p:nvSpPr>
        <p:spPr bwMode="gray">
          <a:xfrm>
            <a:off x="2201041" y="2137677"/>
            <a:ext cx="99218" cy="106542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53" y="4"/>
              </a:cxn>
              <a:cxn ang="0">
                <a:pos x="48" y="0"/>
              </a:cxn>
              <a:cxn ang="0">
                <a:pos x="0" y="54"/>
              </a:cxn>
              <a:cxn ang="0">
                <a:pos x="4" y="58"/>
              </a:cxn>
            </a:cxnLst>
            <a:rect l="0" t="0" r="r" b="b"/>
            <a:pathLst>
              <a:path w="53" h="58">
                <a:moveTo>
                  <a:pt x="4" y="58"/>
                </a:moveTo>
                <a:cubicBezTo>
                  <a:pt x="53" y="4"/>
                  <a:pt x="53" y="4"/>
                  <a:pt x="53" y="4"/>
                </a:cubicBezTo>
                <a:cubicBezTo>
                  <a:pt x="51" y="3"/>
                  <a:pt x="50" y="2"/>
                  <a:pt x="48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1" y="55"/>
                  <a:pt x="3" y="57"/>
                  <a:pt x="4" y="5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8" name="Freeform 48"/>
          <p:cNvSpPr>
            <a:spLocks/>
          </p:cNvSpPr>
          <p:nvPr/>
        </p:nvSpPr>
        <p:spPr bwMode="gray">
          <a:xfrm>
            <a:off x="1427967" y="2987280"/>
            <a:ext cx="99218" cy="10790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54"/>
              </a:cxn>
              <a:cxn ang="0">
                <a:pos x="4" y="58"/>
              </a:cxn>
              <a:cxn ang="0">
                <a:pos x="53" y="4"/>
              </a:cxn>
              <a:cxn ang="0">
                <a:pos x="48" y="0"/>
              </a:cxn>
            </a:cxnLst>
            <a:rect l="0" t="0" r="r" b="b"/>
            <a:pathLst>
              <a:path w="53" h="58">
                <a:moveTo>
                  <a:pt x="48" y="0"/>
                </a:moveTo>
                <a:cubicBezTo>
                  <a:pt x="0" y="54"/>
                  <a:pt x="0" y="54"/>
                  <a:pt x="0" y="54"/>
                </a:cubicBezTo>
                <a:cubicBezTo>
                  <a:pt x="1" y="55"/>
                  <a:pt x="3" y="57"/>
                  <a:pt x="4" y="58"/>
                </a:cubicBezTo>
                <a:cubicBezTo>
                  <a:pt x="53" y="4"/>
                  <a:pt x="53" y="4"/>
                  <a:pt x="53" y="4"/>
                </a:cubicBezTo>
                <a:cubicBezTo>
                  <a:pt x="51" y="3"/>
                  <a:pt x="49" y="2"/>
                  <a:pt x="4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69" name="Freeform 49"/>
          <p:cNvSpPr>
            <a:spLocks/>
          </p:cNvSpPr>
          <p:nvPr/>
        </p:nvSpPr>
        <p:spPr bwMode="gray">
          <a:xfrm>
            <a:off x="1480333" y="3021429"/>
            <a:ext cx="88194" cy="116103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59"/>
              </a:cxn>
              <a:cxn ang="0">
                <a:pos x="5" y="63"/>
              </a:cxn>
              <a:cxn ang="0">
                <a:pos x="47" y="4"/>
              </a:cxn>
              <a:cxn ang="0">
                <a:pos x="42" y="0"/>
              </a:cxn>
            </a:cxnLst>
            <a:rect l="0" t="0" r="r" b="b"/>
            <a:pathLst>
              <a:path w="47" h="63">
                <a:moveTo>
                  <a:pt x="42" y="0"/>
                </a:moveTo>
                <a:cubicBezTo>
                  <a:pt x="0" y="59"/>
                  <a:pt x="0" y="59"/>
                  <a:pt x="0" y="59"/>
                </a:cubicBezTo>
                <a:cubicBezTo>
                  <a:pt x="1" y="60"/>
                  <a:pt x="3" y="61"/>
                  <a:pt x="5" y="63"/>
                </a:cubicBezTo>
                <a:cubicBezTo>
                  <a:pt x="47" y="4"/>
                  <a:pt x="47" y="4"/>
                  <a:pt x="47" y="4"/>
                </a:cubicBezTo>
                <a:cubicBezTo>
                  <a:pt x="46" y="2"/>
                  <a:pt x="44" y="1"/>
                  <a:pt x="4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0" name="Freeform 50"/>
          <p:cNvSpPr>
            <a:spLocks/>
          </p:cNvSpPr>
          <p:nvPr/>
        </p:nvSpPr>
        <p:spPr bwMode="gray">
          <a:xfrm>
            <a:off x="2156944" y="2096699"/>
            <a:ext cx="90950" cy="114737"/>
          </a:xfrm>
          <a:custGeom>
            <a:avLst/>
            <a:gdLst/>
            <a:ahLst/>
            <a:cxnLst>
              <a:cxn ang="0">
                <a:pos x="5" y="62"/>
              </a:cxn>
              <a:cxn ang="0">
                <a:pos x="48" y="3"/>
              </a:cxn>
              <a:cxn ang="0">
                <a:pos x="43" y="0"/>
              </a:cxn>
              <a:cxn ang="0">
                <a:pos x="0" y="59"/>
              </a:cxn>
              <a:cxn ang="0">
                <a:pos x="5" y="62"/>
              </a:cxn>
            </a:cxnLst>
            <a:rect l="0" t="0" r="r" b="b"/>
            <a:pathLst>
              <a:path w="48" h="62">
                <a:moveTo>
                  <a:pt x="5" y="62"/>
                </a:moveTo>
                <a:cubicBezTo>
                  <a:pt x="48" y="3"/>
                  <a:pt x="48" y="3"/>
                  <a:pt x="48" y="3"/>
                </a:cubicBezTo>
                <a:cubicBezTo>
                  <a:pt x="47" y="2"/>
                  <a:pt x="45" y="1"/>
                  <a:pt x="43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60"/>
                  <a:pt x="4" y="61"/>
                  <a:pt x="5" y="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1" name="Freeform 51"/>
          <p:cNvSpPr>
            <a:spLocks/>
          </p:cNvSpPr>
          <p:nvPr/>
        </p:nvSpPr>
        <p:spPr bwMode="gray">
          <a:xfrm>
            <a:off x="2112847" y="2059819"/>
            <a:ext cx="78548" cy="124299"/>
          </a:xfrm>
          <a:custGeom>
            <a:avLst/>
            <a:gdLst/>
            <a:ahLst/>
            <a:cxnLst>
              <a:cxn ang="0">
                <a:pos x="6" y="67"/>
              </a:cxn>
              <a:cxn ang="0">
                <a:pos x="42" y="3"/>
              </a:cxn>
              <a:cxn ang="0">
                <a:pos x="37" y="0"/>
              </a:cxn>
              <a:cxn ang="0">
                <a:pos x="0" y="64"/>
              </a:cxn>
              <a:cxn ang="0">
                <a:pos x="6" y="67"/>
              </a:cxn>
            </a:cxnLst>
            <a:rect l="0" t="0" r="r" b="b"/>
            <a:pathLst>
              <a:path w="42" h="67">
                <a:moveTo>
                  <a:pt x="6" y="67"/>
                </a:moveTo>
                <a:cubicBezTo>
                  <a:pt x="42" y="3"/>
                  <a:pt x="42" y="3"/>
                  <a:pt x="42" y="3"/>
                </a:cubicBezTo>
                <a:cubicBezTo>
                  <a:pt x="41" y="2"/>
                  <a:pt x="39" y="1"/>
                  <a:pt x="37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5"/>
                  <a:pt x="4" y="66"/>
                  <a:pt x="6" y="67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2" name="Freeform 52"/>
          <p:cNvSpPr>
            <a:spLocks/>
          </p:cNvSpPr>
          <p:nvPr/>
        </p:nvSpPr>
        <p:spPr bwMode="gray">
          <a:xfrm>
            <a:off x="1536831" y="3050113"/>
            <a:ext cx="78548" cy="122933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0" y="63"/>
              </a:cxn>
              <a:cxn ang="0">
                <a:pos x="5" y="66"/>
              </a:cxn>
              <a:cxn ang="0">
                <a:pos x="42" y="3"/>
              </a:cxn>
              <a:cxn ang="0">
                <a:pos x="37" y="0"/>
              </a:cxn>
            </a:cxnLst>
            <a:rect l="0" t="0" r="r" b="b"/>
            <a:pathLst>
              <a:path w="42" h="66">
                <a:moveTo>
                  <a:pt x="37" y="0"/>
                </a:moveTo>
                <a:cubicBezTo>
                  <a:pt x="0" y="63"/>
                  <a:pt x="0" y="63"/>
                  <a:pt x="0" y="63"/>
                </a:cubicBezTo>
                <a:cubicBezTo>
                  <a:pt x="2" y="64"/>
                  <a:pt x="4" y="65"/>
                  <a:pt x="5" y="66"/>
                </a:cubicBezTo>
                <a:cubicBezTo>
                  <a:pt x="42" y="3"/>
                  <a:pt x="42" y="3"/>
                  <a:pt x="42" y="3"/>
                </a:cubicBezTo>
                <a:cubicBezTo>
                  <a:pt x="40" y="2"/>
                  <a:pt x="38" y="1"/>
                  <a:pt x="37" y="0"/>
                </a:cubicBezTo>
                <a:close/>
              </a:path>
            </a:pathLst>
          </a:custGeom>
          <a:solidFill>
            <a:srgbClr val="FAFA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3" name="Freeform 53"/>
          <p:cNvSpPr>
            <a:spLocks/>
          </p:cNvSpPr>
          <p:nvPr/>
        </p:nvSpPr>
        <p:spPr bwMode="gray">
          <a:xfrm>
            <a:off x="2065994" y="2029769"/>
            <a:ext cx="67524" cy="129762"/>
          </a:xfrm>
          <a:custGeom>
            <a:avLst/>
            <a:gdLst/>
            <a:ahLst/>
            <a:cxnLst>
              <a:cxn ang="0">
                <a:pos x="6" y="70"/>
              </a:cxn>
              <a:cxn ang="0">
                <a:pos x="36" y="3"/>
              </a:cxn>
              <a:cxn ang="0">
                <a:pos x="30" y="0"/>
              </a:cxn>
              <a:cxn ang="0">
                <a:pos x="0" y="67"/>
              </a:cxn>
              <a:cxn ang="0">
                <a:pos x="6" y="70"/>
              </a:cxn>
            </a:cxnLst>
            <a:rect l="0" t="0" r="r" b="b"/>
            <a:pathLst>
              <a:path w="36" h="70">
                <a:moveTo>
                  <a:pt x="6" y="70"/>
                </a:moveTo>
                <a:cubicBezTo>
                  <a:pt x="36" y="3"/>
                  <a:pt x="36" y="3"/>
                  <a:pt x="36" y="3"/>
                </a:cubicBezTo>
                <a:cubicBezTo>
                  <a:pt x="34" y="2"/>
                  <a:pt x="32" y="1"/>
                  <a:pt x="3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68"/>
                  <a:pt x="4" y="69"/>
                  <a:pt x="6" y="7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4" name="Freeform 54"/>
          <p:cNvSpPr>
            <a:spLocks/>
          </p:cNvSpPr>
          <p:nvPr/>
        </p:nvSpPr>
        <p:spPr bwMode="gray">
          <a:xfrm>
            <a:off x="2017763" y="2005182"/>
            <a:ext cx="52365" cy="135226"/>
          </a:xfrm>
          <a:custGeom>
            <a:avLst/>
            <a:gdLst/>
            <a:ahLst/>
            <a:cxnLst>
              <a:cxn ang="0">
                <a:pos x="5" y="73"/>
              </a:cxn>
              <a:cxn ang="0">
                <a:pos x="28" y="2"/>
              </a:cxn>
              <a:cxn ang="0">
                <a:pos x="22" y="0"/>
              </a:cxn>
              <a:cxn ang="0">
                <a:pos x="0" y="71"/>
              </a:cxn>
              <a:cxn ang="0">
                <a:pos x="5" y="73"/>
              </a:cxn>
            </a:cxnLst>
            <a:rect l="0" t="0" r="r" b="b"/>
            <a:pathLst>
              <a:path w="28" h="73">
                <a:moveTo>
                  <a:pt x="5" y="73"/>
                </a:move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1"/>
                  <a:pt x="22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2" y="71"/>
                  <a:pt x="3" y="72"/>
                  <a:pt x="5" y="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5" name="Freeform 55"/>
          <p:cNvSpPr>
            <a:spLocks/>
          </p:cNvSpPr>
          <p:nvPr/>
        </p:nvSpPr>
        <p:spPr bwMode="gray">
          <a:xfrm>
            <a:off x="1965398" y="1988791"/>
            <a:ext cx="39963" cy="136592"/>
          </a:xfrm>
          <a:custGeom>
            <a:avLst/>
            <a:gdLst/>
            <a:ahLst/>
            <a:cxnLst>
              <a:cxn ang="0">
                <a:pos x="6" y="74"/>
              </a:cxn>
              <a:cxn ang="0">
                <a:pos x="22" y="2"/>
              </a:cxn>
              <a:cxn ang="0">
                <a:pos x="16" y="0"/>
              </a:cxn>
              <a:cxn ang="0">
                <a:pos x="0" y="73"/>
              </a:cxn>
              <a:cxn ang="0">
                <a:pos x="6" y="74"/>
              </a:cxn>
            </a:cxnLst>
            <a:rect l="0" t="0" r="r" b="b"/>
            <a:pathLst>
              <a:path w="22" h="74">
                <a:moveTo>
                  <a:pt x="6" y="74"/>
                </a:move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18" y="1"/>
                  <a:pt x="16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2" y="73"/>
                  <a:pt x="4" y="74"/>
                  <a:pt x="6" y="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6" name="Freeform 56"/>
          <p:cNvSpPr>
            <a:spLocks/>
          </p:cNvSpPr>
          <p:nvPr/>
        </p:nvSpPr>
        <p:spPr bwMode="gray">
          <a:xfrm>
            <a:off x="1913033" y="1979229"/>
            <a:ext cx="26183" cy="137958"/>
          </a:xfrm>
          <a:custGeom>
            <a:avLst/>
            <a:gdLst/>
            <a:ahLst/>
            <a:cxnLst>
              <a:cxn ang="0">
                <a:pos x="6" y="74"/>
              </a:cxn>
              <a:cxn ang="0">
                <a:pos x="14" y="0"/>
              </a:cxn>
              <a:cxn ang="0">
                <a:pos x="8" y="0"/>
              </a:cxn>
              <a:cxn ang="0">
                <a:pos x="0" y="74"/>
              </a:cxn>
              <a:cxn ang="0">
                <a:pos x="6" y="74"/>
              </a:cxn>
            </a:cxnLst>
            <a:rect l="0" t="0" r="r" b="b"/>
            <a:pathLst>
              <a:path w="14" h="74">
                <a:moveTo>
                  <a:pt x="6" y="74"/>
                </a:move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4"/>
                  <a:pt x="4" y="74"/>
                  <a:pt x="6" y="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7" name="Freeform 57"/>
          <p:cNvSpPr>
            <a:spLocks/>
          </p:cNvSpPr>
          <p:nvPr/>
        </p:nvSpPr>
        <p:spPr bwMode="gray">
          <a:xfrm>
            <a:off x="1620891" y="2122652"/>
            <a:ext cx="237021" cy="340114"/>
          </a:xfrm>
          <a:custGeom>
            <a:avLst/>
            <a:gdLst/>
            <a:ahLst/>
            <a:cxnLst>
              <a:cxn ang="0">
                <a:pos x="91" y="182"/>
              </a:cxn>
              <a:cxn ang="0">
                <a:pos x="96" y="180"/>
              </a:cxn>
              <a:cxn ang="0">
                <a:pos x="100" y="179"/>
              </a:cxn>
              <a:cxn ang="0">
                <a:pos x="105" y="177"/>
              </a:cxn>
              <a:cxn ang="0">
                <a:pos x="109" y="176"/>
              </a:cxn>
              <a:cxn ang="0">
                <a:pos x="115" y="175"/>
              </a:cxn>
              <a:cxn ang="0">
                <a:pos x="118" y="175"/>
              </a:cxn>
              <a:cxn ang="0">
                <a:pos x="124" y="174"/>
              </a:cxn>
              <a:cxn ang="0">
                <a:pos x="127" y="174"/>
              </a:cxn>
              <a:cxn ang="0">
                <a:pos x="127" y="0"/>
              </a:cxn>
              <a:cxn ang="0">
                <a:pos x="0" y="33"/>
              </a:cxn>
              <a:cxn ang="0">
                <a:pos x="87" y="184"/>
              </a:cxn>
              <a:cxn ang="0">
                <a:pos x="91" y="182"/>
              </a:cxn>
            </a:cxnLst>
            <a:rect l="0" t="0" r="r" b="b"/>
            <a:pathLst>
              <a:path w="127" h="184">
                <a:moveTo>
                  <a:pt x="91" y="182"/>
                </a:moveTo>
                <a:cubicBezTo>
                  <a:pt x="92" y="182"/>
                  <a:pt x="94" y="181"/>
                  <a:pt x="96" y="180"/>
                </a:cubicBezTo>
                <a:cubicBezTo>
                  <a:pt x="97" y="180"/>
                  <a:pt x="98" y="179"/>
                  <a:pt x="100" y="179"/>
                </a:cubicBezTo>
                <a:cubicBezTo>
                  <a:pt x="101" y="178"/>
                  <a:pt x="103" y="178"/>
                  <a:pt x="105" y="177"/>
                </a:cubicBezTo>
                <a:cubicBezTo>
                  <a:pt x="106" y="177"/>
                  <a:pt x="108" y="177"/>
                  <a:pt x="109" y="176"/>
                </a:cubicBezTo>
                <a:cubicBezTo>
                  <a:pt x="111" y="176"/>
                  <a:pt x="113" y="176"/>
                  <a:pt x="115" y="175"/>
                </a:cubicBezTo>
                <a:cubicBezTo>
                  <a:pt x="116" y="175"/>
                  <a:pt x="117" y="175"/>
                  <a:pt x="118" y="175"/>
                </a:cubicBezTo>
                <a:cubicBezTo>
                  <a:pt x="120" y="175"/>
                  <a:pt x="122" y="175"/>
                  <a:pt x="124" y="174"/>
                </a:cubicBezTo>
                <a:cubicBezTo>
                  <a:pt x="125" y="174"/>
                  <a:pt x="126" y="174"/>
                  <a:pt x="127" y="174"/>
                </a:cubicBezTo>
                <a:cubicBezTo>
                  <a:pt x="127" y="0"/>
                  <a:pt x="127" y="0"/>
                  <a:pt x="127" y="0"/>
                </a:cubicBezTo>
                <a:cubicBezTo>
                  <a:pt x="81" y="0"/>
                  <a:pt x="38" y="12"/>
                  <a:pt x="0" y="33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8" y="183"/>
                  <a:pt x="90" y="183"/>
                  <a:pt x="91" y="18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8" name="Freeform 58"/>
          <p:cNvSpPr>
            <a:spLocks/>
          </p:cNvSpPr>
          <p:nvPr/>
        </p:nvSpPr>
        <p:spPr bwMode="gray">
          <a:xfrm>
            <a:off x="1952996" y="2700437"/>
            <a:ext cx="336239" cy="333285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23" y="8"/>
              </a:cxn>
              <a:cxn ang="0">
                <a:pos x="21" y="10"/>
              </a:cxn>
              <a:cxn ang="0">
                <a:pos x="17" y="15"/>
              </a:cxn>
              <a:cxn ang="0">
                <a:pos x="15" y="17"/>
              </a:cxn>
              <a:cxn ang="0">
                <a:pos x="11" y="21"/>
              </a:cxn>
              <a:cxn ang="0">
                <a:pos x="8" y="24"/>
              </a:cxn>
              <a:cxn ang="0">
                <a:pos x="3" y="27"/>
              </a:cxn>
              <a:cxn ang="0">
                <a:pos x="0" y="29"/>
              </a:cxn>
              <a:cxn ang="0">
                <a:pos x="87" y="180"/>
              </a:cxn>
              <a:cxn ang="0">
                <a:pos x="179" y="87"/>
              </a:cxn>
              <a:cxn ang="0">
                <a:pos x="28" y="0"/>
              </a:cxn>
              <a:cxn ang="0">
                <a:pos x="27" y="3"/>
              </a:cxn>
            </a:cxnLst>
            <a:rect l="0" t="0" r="r" b="b"/>
            <a:pathLst>
              <a:path w="179" h="180">
                <a:moveTo>
                  <a:pt x="27" y="3"/>
                </a:moveTo>
                <a:cubicBezTo>
                  <a:pt x="26" y="4"/>
                  <a:pt x="24" y="6"/>
                  <a:pt x="23" y="8"/>
                </a:cubicBezTo>
                <a:cubicBezTo>
                  <a:pt x="23" y="8"/>
                  <a:pt x="22" y="9"/>
                  <a:pt x="21" y="10"/>
                </a:cubicBezTo>
                <a:cubicBezTo>
                  <a:pt x="20" y="12"/>
                  <a:pt x="19" y="13"/>
                  <a:pt x="17" y="15"/>
                </a:cubicBezTo>
                <a:cubicBezTo>
                  <a:pt x="17" y="16"/>
                  <a:pt x="16" y="16"/>
                  <a:pt x="15" y="17"/>
                </a:cubicBezTo>
                <a:cubicBezTo>
                  <a:pt x="14" y="19"/>
                  <a:pt x="12" y="20"/>
                  <a:pt x="11" y="21"/>
                </a:cubicBezTo>
                <a:cubicBezTo>
                  <a:pt x="10" y="22"/>
                  <a:pt x="9" y="23"/>
                  <a:pt x="8" y="24"/>
                </a:cubicBezTo>
                <a:cubicBezTo>
                  <a:pt x="6" y="25"/>
                  <a:pt x="5" y="26"/>
                  <a:pt x="3" y="27"/>
                </a:cubicBezTo>
                <a:cubicBezTo>
                  <a:pt x="2" y="28"/>
                  <a:pt x="1" y="29"/>
                  <a:pt x="0" y="29"/>
                </a:cubicBezTo>
                <a:cubicBezTo>
                  <a:pt x="87" y="180"/>
                  <a:pt x="87" y="180"/>
                  <a:pt x="87" y="180"/>
                </a:cubicBezTo>
                <a:cubicBezTo>
                  <a:pt x="125" y="157"/>
                  <a:pt x="157" y="125"/>
                  <a:pt x="179" y="87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"/>
                  <a:pt x="27" y="2"/>
                  <a:pt x="27" y="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79" name="Freeform 59"/>
          <p:cNvSpPr>
            <a:spLocks/>
          </p:cNvSpPr>
          <p:nvPr/>
        </p:nvSpPr>
        <p:spPr bwMode="gray">
          <a:xfrm>
            <a:off x="1434857" y="2189582"/>
            <a:ext cx="338995" cy="333285"/>
          </a:xfrm>
          <a:custGeom>
            <a:avLst/>
            <a:gdLst/>
            <a:ahLst/>
            <a:cxnLst>
              <a:cxn ang="0">
                <a:pos x="153" y="176"/>
              </a:cxn>
              <a:cxn ang="0">
                <a:pos x="157" y="172"/>
              </a:cxn>
              <a:cxn ang="0">
                <a:pos x="159" y="169"/>
              </a:cxn>
              <a:cxn ang="0">
                <a:pos x="163" y="165"/>
              </a:cxn>
              <a:cxn ang="0">
                <a:pos x="166" y="162"/>
              </a:cxn>
              <a:cxn ang="0">
                <a:pos x="170" y="158"/>
              </a:cxn>
              <a:cxn ang="0">
                <a:pos x="173" y="156"/>
              </a:cxn>
              <a:cxn ang="0">
                <a:pos x="178" y="153"/>
              </a:cxn>
              <a:cxn ang="0">
                <a:pos x="181" y="151"/>
              </a:cxn>
              <a:cxn ang="0">
                <a:pos x="94" y="0"/>
              </a:cxn>
              <a:cxn ang="0">
                <a:pos x="0" y="92"/>
              </a:cxn>
              <a:cxn ang="0">
                <a:pos x="151" y="180"/>
              </a:cxn>
              <a:cxn ang="0">
                <a:pos x="153" y="176"/>
              </a:cxn>
            </a:cxnLst>
            <a:rect l="0" t="0" r="r" b="b"/>
            <a:pathLst>
              <a:path w="181" h="180">
                <a:moveTo>
                  <a:pt x="153" y="176"/>
                </a:moveTo>
                <a:cubicBezTo>
                  <a:pt x="154" y="175"/>
                  <a:pt x="155" y="173"/>
                  <a:pt x="157" y="172"/>
                </a:cubicBezTo>
                <a:cubicBezTo>
                  <a:pt x="157" y="171"/>
                  <a:pt x="158" y="170"/>
                  <a:pt x="159" y="169"/>
                </a:cubicBezTo>
                <a:cubicBezTo>
                  <a:pt x="160" y="167"/>
                  <a:pt x="162" y="166"/>
                  <a:pt x="163" y="165"/>
                </a:cubicBezTo>
                <a:cubicBezTo>
                  <a:pt x="164" y="164"/>
                  <a:pt x="165" y="163"/>
                  <a:pt x="166" y="162"/>
                </a:cubicBezTo>
                <a:cubicBezTo>
                  <a:pt x="167" y="161"/>
                  <a:pt x="169" y="159"/>
                  <a:pt x="170" y="158"/>
                </a:cubicBezTo>
                <a:cubicBezTo>
                  <a:pt x="171" y="157"/>
                  <a:pt x="172" y="157"/>
                  <a:pt x="173" y="156"/>
                </a:cubicBezTo>
                <a:cubicBezTo>
                  <a:pt x="175" y="155"/>
                  <a:pt x="176" y="154"/>
                  <a:pt x="178" y="153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94" y="0"/>
                  <a:pt x="94" y="0"/>
                  <a:pt x="94" y="0"/>
                </a:cubicBezTo>
                <a:cubicBezTo>
                  <a:pt x="56" y="22"/>
                  <a:pt x="23" y="54"/>
                  <a:pt x="0" y="92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2" y="179"/>
                  <a:pt x="152" y="177"/>
                  <a:pt x="153" y="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0" name="Freeform 60"/>
          <p:cNvSpPr>
            <a:spLocks/>
          </p:cNvSpPr>
          <p:nvPr/>
        </p:nvSpPr>
        <p:spPr bwMode="gray">
          <a:xfrm>
            <a:off x="2012251" y="2617116"/>
            <a:ext cx="343129" cy="23357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4"/>
              </a:cxn>
              <a:cxn ang="0">
                <a:pos x="9" y="10"/>
              </a:cxn>
              <a:cxn ang="0">
                <a:pos x="9" y="13"/>
              </a:cxn>
              <a:cxn ang="0">
                <a:pos x="8" y="19"/>
              </a:cxn>
              <a:cxn ang="0">
                <a:pos x="7" y="22"/>
              </a:cxn>
              <a:cxn ang="0">
                <a:pos x="5" y="28"/>
              </a:cxn>
              <a:cxn ang="0">
                <a:pos x="4" y="31"/>
              </a:cxn>
              <a:cxn ang="0">
                <a:pos x="2" y="36"/>
              </a:cxn>
              <a:cxn ang="0">
                <a:pos x="0" y="39"/>
              </a:cxn>
              <a:cxn ang="0">
                <a:pos x="151" y="126"/>
              </a:cxn>
              <a:cxn ang="0">
                <a:pos x="184" y="0"/>
              </a:cxn>
              <a:cxn ang="0">
                <a:pos x="10" y="0"/>
              </a:cxn>
            </a:cxnLst>
            <a:rect l="0" t="0" r="r" b="b"/>
            <a:pathLst>
              <a:path w="184" h="126">
                <a:moveTo>
                  <a:pt x="10" y="0"/>
                </a:moveTo>
                <a:cubicBezTo>
                  <a:pt x="10" y="1"/>
                  <a:pt x="10" y="3"/>
                  <a:pt x="10" y="4"/>
                </a:cubicBezTo>
                <a:cubicBezTo>
                  <a:pt x="10" y="6"/>
                  <a:pt x="10" y="8"/>
                  <a:pt x="9" y="10"/>
                </a:cubicBezTo>
                <a:cubicBezTo>
                  <a:pt x="9" y="11"/>
                  <a:pt x="9" y="12"/>
                  <a:pt x="9" y="13"/>
                </a:cubicBezTo>
                <a:cubicBezTo>
                  <a:pt x="9" y="15"/>
                  <a:pt x="8" y="17"/>
                  <a:pt x="8" y="19"/>
                </a:cubicBezTo>
                <a:cubicBezTo>
                  <a:pt x="8" y="20"/>
                  <a:pt x="7" y="21"/>
                  <a:pt x="7" y="22"/>
                </a:cubicBezTo>
                <a:cubicBezTo>
                  <a:pt x="6" y="24"/>
                  <a:pt x="6" y="26"/>
                  <a:pt x="5" y="28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3" y="35"/>
                  <a:pt x="2" y="36"/>
                </a:cubicBezTo>
                <a:cubicBezTo>
                  <a:pt x="1" y="37"/>
                  <a:pt x="1" y="38"/>
                  <a:pt x="0" y="39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72" y="89"/>
                  <a:pt x="184" y="46"/>
                  <a:pt x="184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1" name="Freeform 61"/>
          <p:cNvSpPr>
            <a:spLocks/>
          </p:cNvSpPr>
          <p:nvPr/>
        </p:nvSpPr>
        <p:spPr bwMode="gray">
          <a:xfrm>
            <a:off x="1364578" y="2371250"/>
            <a:ext cx="347263" cy="234939"/>
          </a:xfrm>
          <a:custGeom>
            <a:avLst/>
            <a:gdLst/>
            <a:ahLst/>
            <a:cxnLst>
              <a:cxn ang="0">
                <a:pos x="174" y="124"/>
              </a:cxn>
              <a:cxn ang="0">
                <a:pos x="175" y="118"/>
              </a:cxn>
              <a:cxn ang="0">
                <a:pos x="176" y="114"/>
              </a:cxn>
              <a:cxn ang="0">
                <a:pos x="177" y="108"/>
              </a:cxn>
              <a:cxn ang="0">
                <a:pos x="178" y="104"/>
              </a:cxn>
              <a:cxn ang="0">
                <a:pos x="180" y="99"/>
              </a:cxn>
              <a:cxn ang="0">
                <a:pos x="181" y="95"/>
              </a:cxn>
              <a:cxn ang="0">
                <a:pos x="184" y="90"/>
              </a:cxn>
              <a:cxn ang="0">
                <a:pos x="186" y="87"/>
              </a:cxn>
              <a:cxn ang="0">
                <a:pos x="35" y="0"/>
              </a:cxn>
              <a:cxn ang="0">
                <a:pos x="0" y="127"/>
              </a:cxn>
              <a:cxn ang="0">
                <a:pos x="174" y="127"/>
              </a:cxn>
              <a:cxn ang="0">
                <a:pos x="174" y="124"/>
              </a:cxn>
            </a:cxnLst>
            <a:rect l="0" t="0" r="r" b="b"/>
            <a:pathLst>
              <a:path w="186" h="127">
                <a:moveTo>
                  <a:pt x="174" y="124"/>
                </a:moveTo>
                <a:cubicBezTo>
                  <a:pt x="175" y="122"/>
                  <a:pt x="175" y="120"/>
                  <a:pt x="175" y="118"/>
                </a:cubicBezTo>
                <a:cubicBezTo>
                  <a:pt x="175" y="116"/>
                  <a:pt x="175" y="115"/>
                  <a:pt x="176" y="114"/>
                </a:cubicBezTo>
                <a:cubicBezTo>
                  <a:pt x="176" y="112"/>
                  <a:pt x="177" y="110"/>
                  <a:pt x="177" y="108"/>
                </a:cubicBezTo>
                <a:cubicBezTo>
                  <a:pt x="177" y="107"/>
                  <a:pt x="178" y="106"/>
                  <a:pt x="178" y="104"/>
                </a:cubicBezTo>
                <a:cubicBezTo>
                  <a:pt x="179" y="103"/>
                  <a:pt x="179" y="101"/>
                  <a:pt x="180" y="99"/>
                </a:cubicBezTo>
                <a:cubicBezTo>
                  <a:pt x="180" y="98"/>
                  <a:pt x="181" y="96"/>
                  <a:pt x="181" y="95"/>
                </a:cubicBezTo>
                <a:cubicBezTo>
                  <a:pt x="182" y="93"/>
                  <a:pt x="183" y="92"/>
                  <a:pt x="184" y="90"/>
                </a:cubicBezTo>
                <a:cubicBezTo>
                  <a:pt x="185" y="89"/>
                  <a:pt x="185" y="88"/>
                  <a:pt x="186" y="87"/>
                </a:cubicBezTo>
                <a:cubicBezTo>
                  <a:pt x="35" y="0"/>
                  <a:pt x="35" y="0"/>
                  <a:pt x="35" y="0"/>
                </a:cubicBezTo>
                <a:cubicBezTo>
                  <a:pt x="13" y="37"/>
                  <a:pt x="1" y="81"/>
                  <a:pt x="0" y="127"/>
                </a:cubicBezTo>
                <a:cubicBezTo>
                  <a:pt x="174" y="127"/>
                  <a:pt x="174" y="127"/>
                  <a:pt x="174" y="127"/>
                </a:cubicBezTo>
                <a:cubicBezTo>
                  <a:pt x="174" y="126"/>
                  <a:pt x="174" y="125"/>
                  <a:pt x="174" y="12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2" name="Freeform 62"/>
          <p:cNvSpPr>
            <a:spLocks/>
          </p:cNvSpPr>
          <p:nvPr/>
        </p:nvSpPr>
        <p:spPr bwMode="gray">
          <a:xfrm>
            <a:off x="2009495" y="2373982"/>
            <a:ext cx="345885" cy="232207"/>
          </a:xfrm>
          <a:custGeom>
            <a:avLst/>
            <a:gdLst/>
            <a:ahLst/>
            <a:cxnLst>
              <a:cxn ang="0">
                <a:pos x="2" y="90"/>
              </a:cxn>
              <a:cxn ang="0">
                <a:pos x="4" y="95"/>
              </a:cxn>
              <a:cxn ang="0">
                <a:pos x="6" y="98"/>
              </a:cxn>
              <a:cxn ang="0">
                <a:pos x="7" y="104"/>
              </a:cxn>
              <a:cxn ang="0">
                <a:pos x="8" y="107"/>
              </a:cxn>
              <a:cxn ang="0">
                <a:pos x="10" y="113"/>
              </a:cxn>
              <a:cxn ang="0">
                <a:pos x="10" y="116"/>
              </a:cxn>
              <a:cxn ang="0">
                <a:pos x="11" y="122"/>
              </a:cxn>
              <a:cxn ang="0">
                <a:pos x="11" y="125"/>
              </a:cxn>
              <a:cxn ang="0">
                <a:pos x="185" y="125"/>
              </a:cxn>
              <a:cxn ang="0">
                <a:pos x="151" y="0"/>
              </a:cxn>
              <a:cxn ang="0">
                <a:pos x="0" y="87"/>
              </a:cxn>
              <a:cxn ang="0">
                <a:pos x="2" y="90"/>
              </a:cxn>
            </a:cxnLst>
            <a:rect l="0" t="0" r="r" b="b"/>
            <a:pathLst>
              <a:path w="185" h="125">
                <a:moveTo>
                  <a:pt x="2" y="90"/>
                </a:moveTo>
                <a:cubicBezTo>
                  <a:pt x="3" y="91"/>
                  <a:pt x="4" y="93"/>
                  <a:pt x="4" y="95"/>
                </a:cubicBezTo>
                <a:cubicBezTo>
                  <a:pt x="5" y="96"/>
                  <a:pt x="5" y="97"/>
                  <a:pt x="6" y="98"/>
                </a:cubicBezTo>
                <a:cubicBezTo>
                  <a:pt x="6" y="100"/>
                  <a:pt x="7" y="102"/>
                  <a:pt x="7" y="104"/>
                </a:cubicBezTo>
                <a:cubicBezTo>
                  <a:pt x="8" y="105"/>
                  <a:pt x="8" y="106"/>
                  <a:pt x="8" y="107"/>
                </a:cubicBezTo>
                <a:cubicBezTo>
                  <a:pt x="9" y="109"/>
                  <a:pt x="9" y="111"/>
                  <a:pt x="10" y="113"/>
                </a:cubicBezTo>
                <a:cubicBezTo>
                  <a:pt x="10" y="114"/>
                  <a:pt x="10" y="115"/>
                  <a:pt x="10" y="116"/>
                </a:cubicBezTo>
                <a:cubicBezTo>
                  <a:pt x="10" y="118"/>
                  <a:pt x="11" y="120"/>
                  <a:pt x="11" y="122"/>
                </a:cubicBezTo>
                <a:cubicBezTo>
                  <a:pt x="11" y="123"/>
                  <a:pt x="11" y="124"/>
                  <a:pt x="11" y="125"/>
                </a:cubicBezTo>
                <a:cubicBezTo>
                  <a:pt x="185" y="125"/>
                  <a:pt x="185" y="125"/>
                  <a:pt x="185" y="125"/>
                </a:cubicBezTo>
                <a:cubicBezTo>
                  <a:pt x="184" y="80"/>
                  <a:pt x="172" y="37"/>
                  <a:pt x="151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1" y="88"/>
                  <a:pt x="1" y="89"/>
                  <a:pt x="2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3" name="Freeform 63"/>
          <p:cNvSpPr>
            <a:spLocks/>
          </p:cNvSpPr>
          <p:nvPr/>
        </p:nvSpPr>
        <p:spPr bwMode="gray">
          <a:xfrm>
            <a:off x="1364578" y="2617116"/>
            <a:ext cx="345885" cy="239036"/>
          </a:xfrm>
          <a:custGeom>
            <a:avLst/>
            <a:gdLst/>
            <a:ahLst/>
            <a:cxnLst>
              <a:cxn ang="0">
                <a:pos x="183" y="38"/>
              </a:cxn>
              <a:cxn ang="0">
                <a:pos x="181" y="33"/>
              </a:cxn>
              <a:cxn ang="0">
                <a:pos x="179" y="29"/>
              </a:cxn>
              <a:cxn ang="0">
                <a:pos x="177" y="23"/>
              </a:cxn>
              <a:cxn ang="0">
                <a:pos x="177" y="20"/>
              </a:cxn>
              <a:cxn ang="0">
                <a:pos x="175" y="14"/>
              </a:cxn>
              <a:cxn ang="0">
                <a:pos x="175" y="10"/>
              </a:cxn>
              <a:cxn ang="0">
                <a:pos x="174" y="4"/>
              </a:cxn>
              <a:cxn ang="0">
                <a:pos x="174" y="0"/>
              </a:cxn>
              <a:cxn ang="0">
                <a:pos x="0" y="0"/>
              </a:cxn>
              <a:cxn ang="0">
                <a:pos x="34" y="129"/>
              </a:cxn>
              <a:cxn ang="0">
                <a:pos x="185" y="42"/>
              </a:cxn>
              <a:cxn ang="0">
                <a:pos x="183" y="38"/>
              </a:cxn>
            </a:cxnLst>
            <a:rect l="0" t="0" r="r" b="b"/>
            <a:pathLst>
              <a:path w="185" h="129">
                <a:moveTo>
                  <a:pt x="183" y="38"/>
                </a:moveTo>
                <a:cubicBezTo>
                  <a:pt x="182" y="36"/>
                  <a:pt x="181" y="35"/>
                  <a:pt x="181" y="33"/>
                </a:cubicBezTo>
                <a:cubicBezTo>
                  <a:pt x="180" y="32"/>
                  <a:pt x="180" y="30"/>
                  <a:pt x="179" y="29"/>
                </a:cubicBezTo>
                <a:cubicBezTo>
                  <a:pt x="179" y="27"/>
                  <a:pt x="178" y="25"/>
                  <a:pt x="177" y="23"/>
                </a:cubicBezTo>
                <a:cubicBezTo>
                  <a:pt x="177" y="22"/>
                  <a:pt x="177" y="21"/>
                  <a:pt x="177" y="20"/>
                </a:cubicBezTo>
                <a:cubicBezTo>
                  <a:pt x="176" y="18"/>
                  <a:pt x="176" y="16"/>
                  <a:pt x="175" y="14"/>
                </a:cubicBezTo>
                <a:cubicBezTo>
                  <a:pt x="175" y="13"/>
                  <a:pt x="175" y="11"/>
                  <a:pt x="175" y="10"/>
                </a:cubicBezTo>
                <a:cubicBezTo>
                  <a:pt x="174" y="8"/>
                  <a:pt x="174" y="6"/>
                  <a:pt x="174" y="4"/>
                </a:cubicBezTo>
                <a:cubicBezTo>
                  <a:pt x="174" y="3"/>
                  <a:pt x="174" y="2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7"/>
                  <a:pt x="13" y="91"/>
                  <a:pt x="34" y="129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4" y="40"/>
                  <a:pt x="184" y="39"/>
                  <a:pt x="183" y="3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4" name="Freeform 64"/>
          <p:cNvSpPr>
            <a:spLocks/>
          </p:cNvSpPr>
          <p:nvPr/>
        </p:nvSpPr>
        <p:spPr bwMode="gray">
          <a:xfrm>
            <a:off x="1951618" y="2192313"/>
            <a:ext cx="334861" cy="334651"/>
          </a:xfrm>
          <a:custGeom>
            <a:avLst/>
            <a:gdLst/>
            <a:ahLst/>
            <a:cxnLst>
              <a:cxn ang="0">
                <a:pos x="3" y="153"/>
              </a:cxn>
              <a:cxn ang="0">
                <a:pos x="8" y="156"/>
              </a:cxn>
              <a:cxn ang="0">
                <a:pos x="10" y="158"/>
              </a:cxn>
              <a:cxn ang="0">
                <a:pos x="15" y="163"/>
              </a:cxn>
              <a:cxn ang="0">
                <a:pos x="17" y="165"/>
              </a:cxn>
              <a:cxn ang="0">
                <a:pos x="21" y="169"/>
              </a:cxn>
              <a:cxn ang="0">
                <a:pos x="23" y="172"/>
              </a:cxn>
              <a:cxn ang="0">
                <a:pos x="27" y="177"/>
              </a:cxn>
              <a:cxn ang="0">
                <a:pos x="28" y="180"/>
              </a:cxn>
              <a:cxn ang="0">
                <a:pos x="179" y="93"/>
              </a:cxn>
              <a:cxn ang="0">
                <a:pos x="88" y="0"/>
              </a:cxn>
              <a:cxn ang="0">
                <a:pos x="0" y="151"/>
              </a:cxn>
              <a:cxn ang="0">
                <a:pos x="3" y="153"/>
              </a:cxn>
            </a:cxnLst>
            <a:rect l="0" t="0" r="r" b="b"/>
            <a:pathLst>
              <a:path w="179" h="180">
                <a:moveTo>
                  <a:pt x="3" y="153"/>
                </a:moveTo>
                <a:cubicBezTo>
                  <a:pt x="5" y="154"/>
                  <a:pt x="6" y="155"/>
                  <a:pt x="8" y="156"/>
                </a:cubicBezTo>
                <a:cubicBezTo>
                  <a:pt x="9" y="157"/>
                  <a:pt x="10" y="158"/>
                  <a:pt x="10" y="158"/>
                </a:cubicBezTo>
                <a:cubicBezTo>
                  <a:pt x="12" y="160"/>
                  <a:pt x="13" y="161"/>
                  <a:pt x="15" y="163"/>
                </a:cubicBezTo>
                <a:cubicBezTo>
                  <a:pt x="16" y="163"/>
                  <a:pt x="16" y="164"/>
                  <a:pt x="17" y="165"/>
                </a:cubicBezTo>
                <a:cubicBezTo>
                  <a:pt x="19" y="166"/>
                  <a:pt x="20" y="168"/>
                  <a:pt x="21" y="169"/>
                </a:cubicBezTo>
                <a:cubicBezTo>
                  <a:pt x="22" y="170"/>
                  <a:pt x="23" y="171"/>
                  <a:pt x="23" y="172"/>
                </a:cubicBezTo>
                <a:cubicBezTo>
                  <a:pt x="24" y="174"/>
                  <a:pt x="26" y="175"/>
                  <a:pt x="27" y="177"/>
                </a:cubicBezTo>
                <a:cubicBezTo>
                  <a:pt x="27" y="178"/>
                  <a:pt x="28" y="179"/>
                  <a:pt x="28" y="180"/>
                </a:cubicBezTo>
                <a:cubicBezTo>
                  <a:pt x="179" y="93"/>
                  <a:pt x="179" y="93"/>
                  <a:pt x="179" y="93"/>
                </a:cubicBezTo>
                <a:cubicBezTo>
                  <a:pt x="157" y="55"/>
                  <a:pt x="125" y="23"/>
                  <a:pt x="88" y="0"/>
                </a:cubicBezTo>
                <a:cubicBezTo>
                  <a:pt x="0" y="151"/>
                  <a:pt x="0" y="151"/>
                  <a:pt x="0" y="151"/>
                </a:cubicBezTo>
                <a:cubicBezTo>
                  <a:pt x="1" y="152"/>
                  <a:pt x="2" y="152"/>
                  <a:pt x="3" y="1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5" name="Freeform 65"/>
          <p:cNvSpPr>
            <a:spLocks/>
          </p:cNvSpPr>
          <p:nvPr/>
        </p:nvSpPr>
        <p:spPr bwMode="gray">
          <a:xfrm>
            <a:off x="1433480" y="2704535"/>
            <a:ext cx="338995" cy="333285"/>
          </a:xfrm>
          <a:custGeom>
            <a:avLst/>
            <a:gdLst/>
            <a:ahLst/>
            <a:cxnLst>
              <a:cxn ang="0">
                <a:pos x="178" y="28"/>
              </a:cxn>
              <a:cxn ang="0">
                <a:pos x="173" y="24"/>
              </a:cxn>
              <a:cxn ang="0">
                <a:pos x="170" y="22"/>
              </a:cxn>
              <a:cxn ang="0">
                <a:pos x="166" y="18"/>
              </a:cxn>
              <a:cxn ang="0">
                <a:pos x="163" y="15"/>
              </a:cxn>
              <a:cxn ang="0">
                <a:pos x="159" y="11"/>
              </a:cxn>
              <a:cxn ang="0">
                <a:pos x="157" y="8"/>
              </a:cxn>
              <a:cxn ang="0">
                <a:pos x="153" y="3"/>
              </a:cxn>
              <a:cxn ang="0">
                <a:pos x="151" y="0"/>
              </a:cxn>
              <a:cxn ang="0">
                <a:pos x="0" y="87"/>
              </a:cxn>
              <a:cxn ang="0">
                <a:pos x="94" y="180"/>
              </a:cxn>
              <a:cxn ang="0">
                <a:pos x="181" y="30"/>
              </a:cxn>
              <a:cxn ang="0">
                <a:pos x="178" y="28"/>
              </a:cxn>
            </a:cxnLst>
            <a:rect l="0" t="0" r="r" b="b"/>
            <a:pathLst>
              <a:path w="181" h="180">
                <a:moveTo>
                  <a:pt x="178" y="28"/>
                </a:moveTo>
                <a:cubicBezTo>
                  <a:pt x="176" y="26"/>
                  <a:pt x="175" y="25"/>
                  <a:pt x="173" y="24"/>
                </a:cubicBezTo>
                <a:cubicBezTo>
                  <a:pt x="172" y="23"/>
                  <a:pt x="171" y="23"/>
                  <a:pt x="170" y="22"/>
                </a:cubicBezTo>
                <a:cubicBezTo>
                  <a:pt x="169" y="20"/>
                  <a:pt x="167" y="19"/>
                  <a:pt x="166" y="18"/>
                </a:cubicBezTo>
                <a:cubicBezTo>
                  <a:pt x="165" y="17"/>
                  <a:pt x="164" y="16"/>
                  <a:pt x="163" y="15"/>
                </a:cubicBezTo>
                <a:cubicBezTo>
                  <a:pt x="162" y="14"/>
                  <a:pt x="160" y="12"/>
                  <a:pt x="159" y="11"/>
                </a:cubicBezTo>
                <a:cubicBezTo>
                  <a:pt x="158" y="10"/>
                  <a:pt x="157" y="9"/>
                  <a:pt x="157" y="8"/>
                </a:cubicBezTo>
                <a:cubicBezTo>
                  <a:pt x="155" y="6"/>
                  <a:pt x="154" y="5"/>
                  <a:pt x="153" y="3"/>
                </a:cubicBezTo>
                <a:cubicBezTo>
                  <a:pt x="152" y="2"/>
                  <a:pt x="152" y="1"/>
                  <a:pt x="151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23" y="125"/>
                  <a:pt x="56" y="158"/>
                  <a:pt x="94" y="180"/>
                </a:cubicBezTo>
                <a:cubicBezTo>
                  <a:pt x="181" y="30"/>
                  <a:pt x="181" y="30"/>
                  <a:pt x="181" y="30"/>
                </a:cubicBezTo>
                <a:cubicBezTo>
                  <a:pt x="180" y="29"/>
                  <a:pt x="179" y="28"/>
                  <a:pt x="178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86" name="Freeform 66"/>
          <p:cNvSpPr>
            <a:spLocks/>
          </p:cNvSpPr>
          <p:nvPr/>
        </p:nvSpPr>
        <p:spPr bwMode="gray">
          <a:xfrm>
            <a:off x="1868936" y="2122652"/>
            <a:ext cx="235643" cy="344212"/>
          </a:xfrm>
          <a:custGeom>
            <a:avLst/>
            <a:gdLst/>
            <a:ahLst/>
            <a:cxnLst>
              <a:cxn ang="0">
                <a:pos x="4" y="175"/>
              </a:cxn>
              <a:cxn ang="0">
                <a:pos x="10" y="176"/>
              </a:cxn>
              <a:cxn ang="0">
                <a:pos x="13" y="176"/>
              </a:cxn>
              <a:cxn ang="0">
                <a:pos x="19" y="178"/>
              </a:cxn>
              <a:cxn ang="0">
                <a:pos x="22" y="178"/>
              </a:cxn>
              <a:cxn ang="0">
                <a:pos x="28" y="180"/>
              </a:cxn>
              <a:cxn ang="0">
                <a:pos x="31" y="182"/>
              </a:cxn>
              <a:cxn ang="0">
                <a:pos x="36" y="184"/>
              </a:cxn>
              <a:cxn ang="0">
                <a:pos x="39" y="186"/>
              </a:cxn>
              <a:cxn ang="0">
                <a:pos x="126" y="35"/>
              </a:cxn>
              <a:cxn ang="0">
                <a:pos x="0" y="0"/>
              </a:cxn>
              <a:cxn ang="0">
                <a:pos x="0" y="175"/>
              </a:cxn>
              <a:cxn ang="0">
                <a:pos x="4" y="175"/>
              </a:cxn>
            </a:cxnLst>
            <a:rect l="0" t="0" r="r" b="b"/>
            <a:pathLst>
              <a:path w="126" h="186">
                <a:moveTo>
                  <a:pt x="4" y="175"/>
                </a:moveTo>
                <a:cubicBezTo>
                  <a:pt x="6" y="175"/>
                  <a:pt x="8" y="175"/>
                  <a:pt x="10" y="176"/>
                </a:cubicBezTo>
                <a:cubicBezTo>
                  <a:pt x="11" y="176"/>
                  <a:pt x="12" y="176"/>
                  <a:pt x="13" y="176"/>
                </a:cubicBezTo>
                <a:cubicBezTo>
                  <a:pt x="15" y="177"/>
                  <a:pt x="17" y="177"/>
                  <a:pt x="19" y="178"/>
                </a:cubicBezTo>
                <a:cubicBezTo>
                  <a:pt x="20" y="178"/>
                  <a:pt x="21" y="178"/>
                  <a:pt x="22" y="178"/>
                </a:cubicBezTo>
                <a:cubicBezTo>
                  <a:pt x="24" y="179"/>
                  <a:pt x="26" y="180"/>
                  <a:pt x="28" y="180"/>
                </a:cubicBezTo>
                <a:cubicBezTo>
                  <a:pt x="29" y="181"/>
                  <a:pt x="30" y="181"/>
                  <a:pt x="31" y="182"/>
                </a:cubicBezTo>
                <a:cubicBezTo>
                  <a:pt x="33" y="183"/>
                  <a:pt x="35" y="183"/>
                  <a:pt x="36" y="184"/>
                </a:cubicBezTo>
                <a:cubicBezTo>
                  <a:pt x="37" y="185"/>
                  <a:pt x="38" y="185"/>
                  <a:pt x="39" y="186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89" y="14"/>
                  <a:pt x="46" y="1"/>
                  <a:pt x="0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2" y="175"/>
                  <a:pt x="3" y="175"/>
                  <a:pt x="4" y="17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innerShdw blurRad="12700"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>
              <a:latin typeface="+mj-lt"/>
            </a:endParaRPr>
          </a:p>
        </p:txBody>
      </p:sp>
      <p:sp>
        <p:nvSpPr>
          <p:cNvPr id="525" name="Bogen 660"/>
          <p:cNvSpPr/>
          <p:nvPr/>
        </p:nvSpPr>
        <p:spPr bwMode="gray">
          <a:xfrm>
            <a:off x="1185026" y="1949252"/>
            <a:ext cx="1352665" cy="1340782"/>
          </a:xfrm>
          <a:prstGeom prst="arc">
            <a:avLst>
              <a:gd name="adj1" fmla="val 7154099"/>
              <a:gd name="adj2" fmla="val 3596764"/>
            </a:avLst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521" name="Ellipse 656"/>
          <p:cNvSpPr/>
          <p:nvPr/>
        </p:nvSpPr>
        <p:spPr bwMode="gray">
          <a:xfrm>
            <a:off x="1066800" y="1868269"/>
            <a:ext cx="1582815" cy="1568910"/>
          </a:xfrm>
          <a:prstGeom prst="ellipse">
            <a:avLst/>
          </a:prstGeom>
          <a:solidFill>
            <a:srgbClr val="FFFFFF">
              <a:alpha val="13725"/>
            </a:srgbClr>
          </a:solidFill>
          <a:ln w="12700">
            <a:solidFill>
              <a:srgbClr val="FFFFFF"/>
            </a:solidFill>
            <a:round/>
            <a:headEnd/>
            <a:tailEnd/>
          </a:ln>
          <a:scene3d>
            <a:camera prst="orthographicFront"/>
            <a:lightRig rig="balanced" dir="t">
              <a:rot lat="0" lon="0" rev="8400000"/>
            </a:lightRig>
          </a:scene3d>
          <a:sp3d>
            <a:bevelT w="1168400" h="381000"/>
          </a:sp3d>
        </p:spPr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519" name="Rad 650"/>
          <p:cNvSpPr/>
          <p:nvPr/>
        </p:nvSpPr>
        <p:spPr bwMode="gray">
          <a:xfrm>
            <a:off x="990600" y="1753968"/>
            <a:ext cx="1752600" cy="1737204"/>
          </a:xfrm>
          <a:prstGeom prst="donut">
            <a:avLst>
              <a:gd name="adj" fmla="val 7291"/>
            </a:avLst>
          </a:prstGeom>
          <a:solidFill>
            <a:srgbClr val="A6A6A6"/>
          </a:solidFill>
          <a:ln w="12700">
            <a:noFill/>
            <a:round/>
            <a:headEnd/>
            <a:tailEnd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01600" prst="angle"/>
          </a:sp3d>
        </p:spPr>
        <p:txBody>
          <a:bodyPr rtlCol="0" anchor="ctr"/>
          <a:lstStyle/>
          <a:p>
            <a:pPr algn="ctr"/>
            <a:endParaRPr lang="de-DE" sz="1400" noProof="1">
              <a:latin typeface="+mj-lt"/>
            </a:endParaRPr>
          </a:p>
        </p:txBody>
      </p:sp>
      <p:sp>
        <p:nvSpPr>
          <p:cNvPr id="520" name="Textfeld 653"/>
          <p:cNvSpPr txBox="1"/>
          <p:nvPr/>
        </p:nvSpPr>
        <p:spPr bwMode="gray">
          <a:xfrm>
            <a:off x="1574049" y="3000393"/>
            <a:ext cx="58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noProof="1" smtClean="0">
                <a:solidFill>
                  <a:srgbClr val="FFFFFF"/>
                </a:solidFill>
                <a:latin typeface="+mj-lt"/>
              </a:rPr>
              <a:t>Mbps</a:t>
            </a:r>
            <a:endParaRPr lang="de-DE" sz="1200" b="1" noProof="1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" name="Group 594"/>
          <p:cNvGrpSpPr/>
          <p:nvPr/>
        </p:nvGrpSpPr>
        <p:grpSpPr>
          <a:xfrm>
            <a:off x="3784444" y="3250582"/>
            <a:ext cx="1930556" cy="1473818"/>
            <a:chOff x="4168761" y="3498456"/>
            <a:chExt cx="2071429" cy="1480562"/>
          </a:xfrm>
        </p:grpSpPr>
        <p:sp>
          <p:nvSpPr>
            <p:cNvPr id="591" name="Rounded Rectangle 590"/>
            <p:cNvSpPr/>
            <p:nvPr/>
          </p:nvSpPr>
          <p:spPr bwMode="auto">
            <a:xfrm>
              <a:off x="4754153" y="3498456"/>
              <a:ext cx="1480562" cy="148056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78105" dist="88900" dir="4020000" sx="105000" sy="105000" rotWithShape="0">
                <a:srgbClr val="000000">
                  <a:alpha val="23000"/>
                </a:srgbClr>
              </a:outerShdw>
            </a:effectLst>
            <a:scene3d>
              <a:camera prst="isometricTopUp"/>
              <a:lightRig rig="threePt" dir="t">
                <a:rot lat="0" lon="0" rev="1200000"/>
              </a:lightRig>
            </a:scene3d>
            <a:sp3d extrusionH="127000" prstMaterial="metal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pic>
          <p:nvPicPr>
            <p:cNvPr id="592" name="Picture 591" descr="Fortinet_Grid_Icon_R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165" y="4128434"/>
              <a:ext cx="619152" cy="4417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isometricTopUp"/>
              <a:lightRig rig="threePt" dir="t"/>
            </a:scene3d>
          </p:spPr>
        </p:pic>
        <p:sp>
          <p:nvSpPr>
            <p:cNvPr id="593" name="TextBox 592"/>
            <p:cNvSpPr txBox="1"/>
            <p:nvPr/>
          </p:nvSpPr>
          <p:spPr>
            <a:xfrm>
              <a:off x="4168761" y="3879059"/>
              <a:ext cx="2071429" cy="537982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Network Processor</a:t>
              </a:r>
            </a:p>
          </p:txBody>
        </p:sp>
      </p:grpSp>
      <p:sp>
        <p:nvSpPr>
          <p:cNvPr id="600" name="Rounded Rectangle 599"/>
          <p:cNvSpPr/>
          <p:nvPr/>
        </p:nvSpPr>
        <p:spPr bwMode="auto">
          <a:xfrm>
            <a:off x="6781800" y="3243838"/>
            <a:ext cx="1480562" cy="14805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78105" dist="88900" dir="4020000" sx="105000" sy="105000" rotWithShape="0">
              <a:srgbClr val="000000">
                <a:alpha val="23000"/>
              </a:srgbClr>
            </a:outerShdw>
          </a:effectLst>
          <a:scene3d>
            <a:camera prst="isometricTopUp"/>
            <a:lightRig rig="freezing" dir="t">
              <a:rot lat="0" lon="0" rev="1200000"/>
            </a:lightRig>
          </a:scene3d>
          <a:sp3d extrusionH="127000" prstMaterial="metal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6299044" y="3655469"/>
            <a:ext cx="1930556" cy="53553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smtClean="0">
                <a:solidFill>
                  <a:srgbClr val="404040"/>
                </a:solidFill>
                <a:latin typeface="Helvetica 55 Roman"/>
                <a:cs typeface="Helvetica 55 Roman"/>
              </a:rPr>
              <a:t>Content Processor</a:t>
            </a:r>
          </a:p>
        </p:txBody>
      </p:sp>
      <p:pic>
        <p:nvPicPr>
          <p:cNvPr id="604" name="Picture 603" descr="Fortinet_Grid_Icon_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55" y="3903708"/>
            <a:ext cx="577045" cy="43969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</p:spPr>
      </p:pic>
      <p:grpSp>
        <p:nvGrpSpPr>
          <p:cNvPr id="4" name="Group 618"/>
          <p:cNvGrpSpPr/>
          <p:nvPr/>
        </p:nvGrpSpPr>
        <p:grpSpPr>
          <a:xfrm>
            <a:off x="5486400" y="4005838"/>
            <a:ext cx="1752600" cy="1480562"/>
            <a:chOff x="5791200" y="4215166"/>
            <a:chExt cx="1752600" cy="1480562"/>
          </a:xfrm>
        </p:grpSpPr>
        <p:sp>
          <p:nvSpPr>
            <p:cNvPr id="596" name="Rounded Rectangle 595"/>
            <p:cNvSpPr/>
            <p:nvPr/>
          </p:nvSpPr>
          <p:spPr bwMode="auto">
            <a:xfrm>
              <a:off x="5867400" y="4215166"/>
              <a:ext cx="1480562" cy="148056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effectLst>
              <a:outerShdw blurRad="78105" dist="88900" dir="4020000" sx="105000" sy="105000" rotWithShape="0">
                <a:srgbClr val="000000">
                  <a:alpha val="23000"/>
                </a:srgbClr>
              </a:outerShdw>
            </a:effectLst>
            <a:scene3d>
              <a:camera prst="isometricTopUp"/>
              <a:lightRig rig="threePt" dir="t">
                <a:rot lat="0" lon="0" rev="1200000"/>
              </a:lightRig>
            </a:scene3d>
            <a:sp3d extrusionH="127000" prstMaterial="metal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602" name="TextBox 601"/>
            <p:cNvSpPr txBox="1"/>
            <p:nvPr/>
          </p:nvSpPr>
          <p:spPr>
            <a:xfrm>
              <a:off x="5791200" y="4572000"/>
              <a:ext cx="1295400" cy="535531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 dirty="0" err="1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MultiCore</a:t>
              </a:r>
              <a:r>
                <a:rPr lang="en-US" sz="1800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 CPU</a:t>
              </a:r>
            </a:p>
          </p:txBody>
        </p:sp>
        <p:pic>
          <p:nvPicPr>
            <p:cNvPr id="612" name="Picture 611" descr="intel-company-logo-png-hd-s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572000"/>
              <a:ext cx="1295400" cy="983465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</p:grpSp>
      <p:sp>
        <p:nvSpPr>
          <p:cNvPr id="616" name="Rounded Rectangle 615"/>
          <p:cNvSpPr/>
          <p:nvPr/>
        </p:nvSpPr>
        <p:spPr bwMode="auto">
          <a:xfrm>
            <a:off x="1143000" y="3905472"/>
            <a:ext cx="1480562" cy="14805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78105" dist="88900" dir="4020000" sx="105000" sy="105000" rotWithShape="0">
              <a:srgbClr val="000000">
                <a:alpha val="23000"/>
              </a:srgbClr>
            </a:outerShdw>
          </a:effectLst>
          <a:scene3d>
            <a:camera prst="isometricTopUp"/>
            <a:lightRig rig="threePt" dir="t">
              <a:rot lat="0" lon="0" rev="1200000"/>
            </a:lightRig>
          </a:scene3d>
          <a:sp3d extrusionH="127000" prstMaterial="metal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17" name="TextBox 616"/>
          <p:cNvSpPr txBox="1"/>
          <p:nvPr/>
        </p:nvSpPr>
        <p:spPr>
          <a:xfrm>
            <a:off x="1066800" y="4286472"/>
            <a:ext cx="1295400" cy="53553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 err="1" smtClean="0">
                <a:solidFill>
                  <a:srgbClr val="404040"/>
                </a:solidFill>
                <a:latin typeface="Helvetica 55 Roman"/>
                <a:cs typeface="Helvetica 55 Roman"/>
              </a:rPr>
              <a:t>MultiCore</a:t>
            </a:r>
            <a:r>
              <a:rPr lang="en-US" sz="1800" dirty="0" smtClean="0">
                <a:solidFill>
                  <a:srgbClr val="404040"/>
                </a:solidFill>
                <a:latin typeface="Helvetica 55 Roman"/>
                <a:cs typeface="Helvetica 55 Roman"/>
              </a:rPr>
              <a:t> CPU</a:t>
            </a:r>
          </a:p>
        </p:txBody>
      </p:sp>
      <p:pic>
        <p:nvPicPr>
          <p:cNvPr id="618" name="Picture 617" descr="intel-company-logo-png-hd-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86472"/>
            <a:ext cx="1295400" cy="98346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35" name="_eff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953000" y="5505672"/>
            <a:ext cx="2591289" cy="590328"/>
          </a:xfrm>
          <a:prstGeom prst="rect">
            <a:avLst/>
          </a:prstGeom>
          <a:noFill/>
        </p:spPr>
      </p:pic>
      <p:sp>
        <p:nvSpPr>
          <p:cNvPr id="640" name="Isosceles Triangle 639"/>
          <p:cNvSpPr/>
          <p:nvPr/>
        </p:nvSpPr>
        <p:spPr bwMode="auto">
          <a:xfrm rot="7996308">
            <a:off x="6452894" y="2495914"/>
            <a:ext cx="139220" cy="683430"/>
          </a:xfrm>
          <a:prstGeom prst="triangle">
            <a:avLst>
              <a:gd name="adj" fmla="val 54134"/>
            </a:avLst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42" name="Isosceles Triangle 641"/>
          <p:cNvSpPr/>
          <p:nvPr/>
        </p:nvSpPr>
        <p:spPr bwMode="auto">
          <a:xfrm rot="14086183">
            <a:off x="1514639" y="2507307"/>
            <a:ext cx="139220" cy="608915"/>
          </a:xfrm>
          <a:prstGeom prst="triangle">
            <a:avLst>
              <a:gd name="adj" fmla="val 54134"/>
            </a:avLst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90" name="Ellipse 652"/>
          <p:cNvSpPr/>
          <p:nvPr/>
        </p:nvSpPr>
        <p:spPr bwMode="gray">
          <a:xfrm>
            <a:off x="1738817" y="2497262"/>
            <a:ext cx="247326" cy="245153"/>
          </a:xfrm>
          <a:prstGeom prst="ellipse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7950" h="146050" prst="relaxedInset"/>
          </a:sp3d>
        </p:spPr>
        <p:txBody>
          <a:bodyPr rtlCol="0" anchor="ctr"/>
          <a:lstStyle/>
          <a:p>
            <a:pPr algn="ctr"/>
            <a:endParaRPr lang="de-DE" noProof="1">
              <a:latin typeface="+mj-lt"/>
            </a:endParaRPr>
          </a:p>
        </p:txBody>
      </p:sp>
      <p:sp>
        <p:nvSpPr>
          <p:cNvPr id="150" name="Ellipse 804"/>
          <p:cNvSpPr/>
          <p:nvPr/>
        </p:nvSpPr>
        <p:spPr bwMode="gray">
          <a:xfrm>
            <a:off x="6158410" y="2497265"/>
            <a:ext cx="247326" cy="245153"/>
          </a:xfrm>
          <a:prstGeom prst="ellipse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7950" h="146050" prst="relaxedInset"/>
          </a:sp3d>
        </p:spPr>
        <p:txBody>
          <a:bodyPr rtlCol="0" anchor="ctr"/>
          <a:lstStyle/>
          <a:p>
            <a:pPr algn="ctr"/>
            <a:endParaRPr lang="de-DE" noProof="1">
              <a:latin typeface="+mj-lt"/>
            </a:endParaRPr>
          </a:p>
        </p:txBody>
      </p:sp>
      <p:pic>
        <p:nvPicPr>
          <p:cNvPr id="1036" name="Picture 12" descr="http://b.dryicons.com/images/icon_sets/stickers_icon_set/png/128x128/right_arro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572000"/>
            <a:ext cx="1371600" cy="1371601"/>
          </a:xfrm>
          <a:prstGeom prst="rect">
            <a:avLst/>
          </a:prstGeom>
          <a:noFill/>
        </p:spPr>
      </p:pic>
      <p:sp>
        <p:nvSpPr>
          <p:cNvPr id="178" name="TextBox 177"/>
          <p:cNvSpPr txBox="1"/>
          <p:nvPr/>
        </p:nvSpPr>
        <p:spPr>
          <a:xfrm>
            <a:off x="4038600" y="2801035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  <a:latin typeface="Segoe Script" pitchFamily="34" charset="0"/>
                <a:cs typeface="Helvetica 55 Roman"/>
              </a:rPr>
              <a:t>Firewall</a:t>
            </a:r>
          </a:p>
          <a:p>
            <a:pPr algn="ctr"/>
            <a:r>
              <a:rPr lang="en-US" sz="1800" dirty="0" smtClean="0">
                <a:solidFill>
                  <a:srgbClr val="404040"/>
                </a:solidFill>
                <a:latin typeface="Segoe Script" pitchFamily="34" charset="0"/>
                <a:cs typeface="Helvetica 55 Roman"/>
              </a:rPr>
              <a:t>VPN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615878" y="2801035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  <a:latin typeface="Segoe Script" pitchFamily="34" charset="0"/>
                <a:cs typeface="Helvetica 55 Roman"/>
              </a:rPr>
              <a:t>NGFW</a:t>
            </a:r>
          </a:p>
          <a:p>
            <a:pPr algn="ctr"/>
            <a:r>
              <a:rPr lang="en-US" sz="1800" dirty="0" smtClean="0">
                <a:solidFill>
                  <a:srgbClr val="404040"/>
                </a:solidFill>
                <a:latin typeface="Segoe Script" pitchFamily="34" charset="0"/>
                <a:cs typeface="Helvetica 55 Roman"/>
              </a:rPr>
              <a:t>UTM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858000" y="5105400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  <a:latin typeface="Segoe Script" pitchFamily="34" charset="0"/>
                <a:cs typeface="Helvetica 55 Roman"/>
              </a:rPr>
              <a:t>Policy</a:t>
            </a:r>
          </a:p>
          <a:p>
            <a:pPr algn="ctr"/>
            <a:r>
              <a:rPr lang="en-US" sz="1800" dirty="0" smtClean="0">
                <a:solidFill>
                  <a:srgbClr val="404040"/>
                </a:solidFill>
                <a:latin typeface="Segoe Script" pitchFamily="34" charset="0"/>
                <a:cs typeface="Helvetica 55 Roman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819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0" y="1104692"/>
            <a:ext cx="9144000" cy="5125126"/>
          </a:xfrm>
          <a:prstGeom prst="rect">
            <a:avLst/>
          </a:prstGeom>
          <a:gradFill flip="none" rotWithShape="1">
            <a:gsLst>
              <a:gs pos="0">
                <a:srgbClr val="A5ACB0"/>
              </a:gs>
              <a:gs pos="100000">
                <a:srgbClr val="FFFFFF"/>
              </a:gs>
            </a:gsLst>
            <a:lin ang="5400000" scaled="0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algn="ctr" defTabSz="914400" eaLnBrk="0" fontAlgn="base" hangingPunct="0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  <a:tabLst/>
            </a:pPr>
            <a:endParaRPr b="0" baseline="0" cap="none" dirty="0" i="0" kumimoji="0" lang="en-US" normalizeH="0" strike="noStrike" sz="2000" u="none">
              <a:ln>
                <a:noFill/>
              </a:ln>
              <a:solidFill>
                <a:schemeClr val="accent2"/>
              </a:solidFill>
              <a:effectLst/>
              <a:latin charset="0" typeface="Arial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5591539" y="1423172"/>
            <a:ext cx="1600351" cy="5511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ea typeface="ＭＳ Ｐゴシック"/>
                <a:cs typeface="ＭＳ Ｐゴシック"/>
              </a:rPr>
              <a:t>Fortinet Advantage: Security</a:t>
            </a:r>
            <a:endParaRPr dirty="0"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41778" y="5176577"/>
            <a:ext cx="6642855" cy="558170"/>
          </a:xfrm>
          <a:prstGeom prst="rect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bg2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2770006" y="2003744"/>
            <a:ext cx="4414628" cy="2536296"/>
          </a:xfrm>
          <a:custGeom>
            <a:avLst/>
            <a:gdLst/>
            <a:ahLst/>
            <a:cxnLst>
              <a:cxn ang="0">
                <a:pos x="1754" y="0"/>
              </a:cxn>
              <a:cxn ang="0">
                <a:pos x="1754" y="0"/>
              </a:cxn>
              <a:cxn ang="0">
                <a:pos x="1754" y="0"/>
              </a:cxn>
              <a:cxn ang="0">
                <a:pos x="1753" y="36"/>
              </a:cxn>
              <a:cxn ang="0">
                <a:pos x="1749" y="73"/>
              </a:cxn>
              <a:cxn ang="0">
                <a:pos x="1746" y="110"/>
              </a:cxn>
              <a:cxn ang="0">
                <a:pos x="1741" y="146"/>
              </a:cxn>
              <a:cxn ang="0">
                <a:pos x="1735" y="183"/>
              </a:cxn>
              <a:cxn ang="0">
                <a:pos x="1728" y="219"/>
              </a:cxn>
              <a:cxn ang="0">
                <a:pos x="1712" y="290"/>
              </a:cxn>
              <a:cxn ang="0">
                <a:pos x="1693" y="361"/>
              </a:cxn>
              <a:cxn ang="0">
                <a:pos x="1670" y="431"/>
              </a:cxn>
              <a:cxn ang="0">
                <a:pos x="1643" y="499"/>
              </a:cxn>
              <a:cxn ang="0">
                <a:pos x="1612" y="567"/>
              </a:cxn>
              <a:cxn ang="0">
                <a:pos x="1578" y="635"/>
              </a:cxn>
              <a:cxn ang="0">
                <a:pos x="1540" y="701"/>
              </a:cxn>
              <a:cxn ang="0">
                <a:pos x="1500" y="766"/>
              </a:cxn>
              <a:cxn ang="0">
                <a:pos x="1456" y="829"/>
              </a:cxn>
              <a:cxn ang="0">
                <a:pos x="1409" y="892"/>
              </a:cxn>
              <a:cxn ang="0">
                <a:pos x="1359" y="954"/>
              </a:cxn>
              <a:cxn ang="0">
                <a:pos x="1306" y="1014"/>
              </a:cxn>
              <a:cxn ang="0">
                <a:pos x="1250" y="1072"/>
              </a:cxn>
              <a:cxn ang="0">
                <a:pos x="1191" y="1128"/>
              </a:cxn>
              <a:cxn ang="0">
                <a:pos x="1129" y="1185"/>
              </a:cxn>
              <a:cxn ang="0">
                <a:pos x="1064" y="1240"/>
              </a:cxn>
              <a:cxn ang="0">
                <a:pos x="996" y="1294"/>
              </a:cxn>
              <a:cxn ang="0">
                <a:pos x="927" y="1344"/>
              </a:cxn>
              <a:cxn ang="0">
                <a:pos x="854" y="1394"/>
              </a:cxn>
              <a:cxn ang="0">
                <a:pos x="779" y="1443"/>
              </a:cxn>
              <a:cxn ang="0">
                <a:pos x="701" y="1490"/>
              </a:cxn>
              <a:cxn ang="0">
                <a:pos x="620" y="1535"/>
              </a:cxn>
              <a:cxn ang="0">
                <a:pos x="539" y="1579"/>
              </a:cxn>
              <a:cxn ang="0">
                <a:pos x="454" y="1619"/>
              </a:cxn>
              <a:cxn ang="0">
                <a:pos x="368" y="1660"/>
              </a:cxn>
              <a:cxn ang="0">
                <a:pos x="279" y="1697"/>
              </a:cxn>
              <a:cxn ang="0">
                <a:pos x="188" y="1732"/>
              </a:cxn>
              <a:cxn ang="0">
                <a:pos x="96" y="1766"/>
              </a:cxn>
              <a:cxn ang="0">
                <a:pos x="0" y="1799"/>
              </a:cxn>
              <a:cxn ang="0">
                <a:pos x="0" y="1799"/>
              </a:cxn>
              <a:cxn ang="0">
                <a:pos x="2744" y="1799"/>
              </a:cxn>
              <a:cxn ang="0">
                <a:pos x="2744" y="0"/>
              </a:cxn>
              <a:cxn ang="0">
                <a:pos x="1801" y="0"/>
              </a:cxn>
              <a:cxn ang="0">
                <a:pos x="1754" y="0"/>
              </a:cxn>
            </a:cxnLst>
            <a:rect b="b" l="0" r="r" t="0"/>
            <a:pathLst>
              <a:path h="1799" w="2744">
                <a:moveTo>
                  <a:pt x="1754" y="0"/>
                </a:moveTo>
                <a:lnTo>
                  <a:pt x="1754" y="0"/>
                </a:lnTo>
                <a:lnTo>
                  <a:pt x="1754" y="0"/>
                </a:lnTo>
                <a:lnTo>
                  <a:pt x="1753" y="36"/>
                </a:lnTo>
                <a:lnTo>
                  <a:pt x="1749" y="73"/>
                </a:lnTo>
                <a:lnTo>
                  <a:pt x="1746" y="110"/>
                </a:lnTo>
                <a:lnTo>
                  <a:pt x="1741" y="146"/>
                </a:lnTo>
                <a:lnTo>
                  <a:pt x="1735" y="183"/>
                </a:lnTo>
                <a:lnTo>
                  <a:pt x="1728" y="219"/>
                </a:lnTo>
                <a:lnTo>
                  <a:pt x="1712" y="290"/>
                </a:lnTo>
                <a:lnTo>
                  <a:pt x="1693" y="361"/>
                </a:lnTo>
                <a:lnTo>
                  <a:pt x="1670" y="431"/>
                </a:lnTo>
                <a:lnTo>
                  <a:pt x="1643" y="499"/>
                </a:lnTo>
                <a:lnTo>
                  <a:pt x="1612" y="567"/>
                </a:lnTo>
                <a:lnTo>
                  <a:pt x="1578" y="635"/>
                </a:lnTo>
                <a:lnTo>
                  <a:pt x="1540" y="701"/>
                </a:lnTo>
                <a:lnTo>
                  <a:pt x="1500" y="766"/>
                </a:lnTo>
                <a:lnTo>
                  <a:pt x="1456" y="829"/>
                </a:lnTo>
                <a:lnTo>
                  <a:pt x="1409" y="892"/>
                </a:lnTo>
                <a:lnTo>
                  <a:pt x="1359" y="954"/>
                </a:lnTo>
                <a:lnTo>
                  <a:pt x="1306" y="1014"/>
                </a:lnTo>
                <a:lnTo>
                  <a:pt x="1250" y="1072"/>
                </a:lnTo>
                <a:lnTo>
                  <a:pt x="1191" y="1128"/>
                </a:lnTo>
                <a:lnTo>
                  <a:pt x="1129" y="1185"/>
                </a:lnTo>
                <a:lnTo>
                  <a:pt x="1064" y="1240"/>
                </a:lnTo>
                <a:lnTo>
                  <a:pt x="996" y="1294"/>
                </a:lnTo>
                <a:lnTo>
                  <a:pt x="927" y="1344"/>
                </a:lnTo>
                <a:lnTo>
                  <a:pt x="854" y="1394"/>
                </a:lnTo>
                <a:lnTo>
                  <a:pt x="779" y="1443"/>
                </a:lnTo>
                <a:lnTo>
                  <a:pt x="701" y="1490"/>
                </a:lnTo>
                <a:lnTo>
                  <a:pt x="620" y="1535"/>
                </a:lnTo>
                <a:lnTo>
                  <a:pt x="539" y="1579"/>
                </a:lnTo>
                <a:lnTo>
                  <a:pt x="454" y="1619"/>
                </a:lnTo>
                <a:lnTo>
                  <a:pt x="368" y="1660"/>
                </a:lnTo>
                <a:lnTo>
                  <a:pt x="279" y="1697"/>
                </a:lnTo>
                <a:lnTo>
                  <a:pt x="188" y="1732"/>
                </a:lnTo>
                <a:lnTo>
                  <a:pt x="96" y="1766"/>
                </a:lnTo>
                <a:lnTo>
                  <a:pt x="0" y="1799"/>
                </a:lnTo>
                <a:lnTo>
                  <a:pt x="0" y="1799"/>
                </a:lnTo>
                <a:lnTo>
                  <a:pt x="2744" y="1799"/>
                </a:lnTo>
                <a:lnTo>
                  <a:pt x="2744" y="0"/>
                </a:lnTo>
                <a:lnTo>
                  <a:pt x="1801" y="0"/>
                </a:lnTo>
                <a:lnTo>
                  <a:pt x="1754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bg2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541778" y="4578526"/>
            <a:ext cx="6642855" cy="558170"/>
          </a:xfrm>
          <a:custGeom>
            <a:avLst/>
            <a:gdLst/>
            <a:ahLst/>
            <a:cxnLst>
              <a:cxn ang="0">
                <a:pos x="1351" y="0"/>
              </a:cxn>
              <a:cxn ang="0">
                <a:pos x="4129" y="0"/>
              </a:cxn>
              <a:cxn ang="0">
                <a:pos x="4129" y="400"/>
              </a:cxn>
              <a:cxn ang="0">
                <a:pos x="0" y="400"/>
              </a:cxn>
              <a:cxn ang="0">
                <a:pos x="0" y="201"/>
              </a:cxn>
              <a:cxn ang="0">
                <a:pos x="0" y="201"/>
              </a:cxn>
              <a:cxn ang="0">
                <a:pos x="89" y="200"/>
              </a:cxn>
              <a:cxn ang="0">
                <a:pos x="180" y="196"/>
              </a:cxn>
              <a:cxn ang="0">
                <a:pos x="269" y="193"/>
              </a:cxn>
              <a:cxn ang="0">
                <a:pos x="356" y="187"/>
              </a:cxn>
              <a:cxn ang="0">
                <a:pos x="444" y="180"/>
              </a:cxn>
              <a:cxn ang="0">
                <a:pos x="531" y="170"/>
              </a:cxn>
              <a:cxn ang="0">
                <a:pos x="617" y="161"/>
              </a:cxn>
              <a:cxn ang="0">
                <a:pos x="703" y="149"/>
              </a:cxn>
              <a:cxn ang="0">
                <a:pos x="787" y="135"/>
              </a:cxn>
              <a:cxn ang="0">
                <a:pos x="870" y="120"/>
              </a:cxn>
              <a:cxn ang="0">
                <a:pos x="952" y="104"/>
              </a:cxn>
              <a:cxn ang="0">
                <a:pos x="1035" y="86"/>
              </a:cxn>
              <a:cxn ang="0">
                <a:pos x="1114" y="67"/>
              </a:cxn>
              <a:cxn ang="0">
                <a:pos x="1194" y="46"/>
              </a:cxn>
              <a:cxn ang="0">
                <a:pos x="1273" y="25"/>
              </a:cxn>
              <a:cxn ang="0">
                <a:pos x="1351" y="0"/>
              </a:cxn>
              <a:cxn ang="0">
                <a:pos x="1351" y="0"/>
              </a:cxn>
            </a:cxnLst>
            <a:rect b="b" l="0" r="r" t="0"/>
            <a:pathLst>
              <a:path h="400" w="4129">
                <a:moveTo>
                  <a:pt x="1351" y="0"/>
                </a:moveTo>
                <a:lnTo>
                  <a:pt x="4129" y="0"/>
                </a:lnTo>
                <a:lnTo>
                  <a:pt x="4129" y="400"/>
                </a:lnTo>
                <a:lnTo>
                  <a:pt x="0" y="400"/>
                </a:lnTo>
                <a:lnTo>
                  <a:pt x="0" y="201"/>
                </a:lnTo>
                <a:lnTo>
                  <a:pt x="0" y="201"/>
                </a:lnTo>
                <a:lnTo>
                  <a:pt x="89" y="200"/>
                </a:lnTo>
                <a:lnTo>
                  <a:pt x="180" y="196"/>
                </a:lnTo>
                <a:lnTo>
                  <a:pt x="269" y="193"/>
                </a:lnTo>
                <a:lnTo>
                  <a:pt x="356" y="187"/>
                </a:lnTo>
                <a:lnTo>
                  <a:pt x="444" y="180"/>
                </a:lnTo>
                <a:lnTo>
                  <a:pt x="531" y="170"/>
                </a:lnTo>
                <a:lnTo>
                  <a:pt x="617" y="161"/>
                </a:lnTo>
                <a:lnTo>
                  <a:pt x="703" y="149"/>
                </a:lnTo>
                <a:lnTo>
                  <a:pt x="787" y="135"/>
                </a:lnTo>
                <a:lnTo>
                  <a:pt x="870" y="120"/>
                </a:lnTo>
                <a:lnTo>
                  <a:pt x="952" y="104"/>
                </a:lnTo>
                <a:lnTo>
                  <a:pt x="1035" y="86"/>
                </a:lnTo>
                <a:lnTo>
                  <a:pt x="1114" y="67"/>
                </a:lnTo>
                <a:lnTo>
                  <a:pt x="1194" y="46"/>
                </a:lnTo>
                <a:lnTo>
                  <a:pt x="1273" y="25"/>
                </a:lnTo>
                <a:lnTo>
                  <a:pt x="1351" y="0"/>
                </a:lnTo>
                <a:lnTo>
                  <a:pt x="1351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bg2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81156" y="5235221"/>
            <a:ext cx="2339303" cy="461665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b="1" dirty="0" lang="en-US" smtClean="0" sz="1200">
                <a:solidFill>
                  <a:schemeClr val="tx2"/>
                </a:solidFill>
                <a:latin typeface="+mj-lt"/>
                <a:cs typeface="Helvetica 55 Roman"/>
              </a:rPr>
              <a:t>Layer 1-2:</a:t>
            </a:r>
            <a:br>
              <a:rPr b="1" dirty="0" lang="en-US" smtClean="0" sz="1200">
                <a:solidFill>
                  <a:schemeClr val="tx2"/>
                </a:solidFill>
                <a:latin typeface="+mj-lt"/>
                <a:cs typeface="Helvetica 55 Roman"/>
              </a:rPr>
            </a:br>
            <a:r>
              <a:rPr b="1" dirty="0" lang="en-US" smtClean="0" sz="1200">
                <a:solidFill>
                  <a:schemeClr val="tx2"/>
                </a:solidFill>
                <a:latin typeface="+mj-lt"/>
                <a:cs typeface="Helvetica 55 Roman"/>
              </a:rPr>
              <a:t>PHYSICAL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5001" y="4621374"/>
            <a:ext cx="1219505" cy="461665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r"/>
            <a:r>
              <a:rPr b="1" dirty="0" lang="en-US" sz="1200">
                <a:solidFill>
                  <a:schemeClr val="tx2"/>
                </a:solidFill>
                <a:cs typeface="Helvetica 55 Roman"/>
              </a:rPr>
              <a:t>Layer </a:t>
            </a:r>
            <a:r>
              <a:rPr b="1" dirty="0" lang="en-US" smtClean="0" sz="1200">
                <a:solidFill>
                  <a:schemeClr val="tx2"/>
                </a:solidFill>
                <a:cs typeface="Helvetica 55 Roman"/>
              </a:rPr>
              <a:t>3-4:</a:t>
            </a:r>
            <a:br>
              <a:rPr b="1" dirty="0" lang="en-US" smtClean="0" sz="1200">
                <a:solidFill>
                  <a:schemeClr val="tx2"/>
                </a:solidFill>
                <a:cs typeface="Helvetica 55 Roman"/>
              </a:rPr>
            </a:br>
            <a:r>
              <a:rPr b="1" dirty="0" lang="en-US" smtClean="0" sz="1200">
                <a:solidFill>
                  <a:schemeClr val="tx2"/>
                </a:solidFill>
                <a:latin typeface="+mj-lt"/>
                <a:cs typeface="Helvetica 55 Roman"/>
              </a:rPr>
              <a:t>CONNECTION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1908" y="4019737"/>
            <a:ext cx="2155658" cy="461665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r"/>
            <a:r>
              <a:rPr b="1" dirty="0" lang="en-US" sz="1200">
                <a:solidFill>
                  <a:schemeClr val="tx2"/>
                </a:solidFill>
                <a:cs typeface="Helvetica 55 Roman"/>
              </a:rPr>
              <a:t>Layer </a:t>
            </a:r>
            <a:r>
              <a:rPr b="1" dirty="0" lang="en-US" smtClean="0" sz="1200">
                <a:solidFill>
                  <a:schemeClr val="tx2"/>
                </a:solidFill>
                <a:cs typeface="Helvetica 55 Roman"/>
              </a:rPr>
              <a:t>5-7:</a:t>
            </a:r>
            <a:r>
              <a:rPr b="1" dirty="0" lang="en-US" sz="1200">
                <a:solidFill>
                  <a:schemeClr val="tx2"/>
                </a:solidFill>
                <a:cs typeface="Helvetica 55 Roman"/>
              </a:rPr>
              <a:t/>
            </a:r>
            <a:br>
              <a:rPr b="1" dirty="0" lang="en-US" sz="1200">
                <a:solidFill>
                  <a:schemeClr val="tx2"/>
                </a:solidFill>
                <a:cs typeface="Helvetica 55 Roman"/>
              </a:rPr>
            </a:br>
            <a:r>
              <a:rPr b="1" dirty="0" lang="en-US" smtClean="0" sz="1200">
                <a:solidFill>
                  <a:schemeClr val="tx2"/>
                </a:solidFill>
                <a:latin typeface="+mj-lt"/>
                <a:cs typeface="Helvetica 55 Roman"/>
              </a:rPr>
              <a:t>CONTENT &amp; APPLICATION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245594" y="2009819"/>
            <a:ext cx="1617709" cy="41874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9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APPLICATION CONTROL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45596" y="2476036"/>
            <a:ext cx="1617709" cy="41874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8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dirty="0" lang="en-US" sz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WEB FILTER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245596" y="2942253"/>
            <a:ext cx="1617709" cy="41874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ANTI-SPAM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45598" y="3402422"/>
            <a:ext cx="1617709" cy="41874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ANTIVIRUS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45598" y="4329169"/>
            <a:ext cx="1617709" cy="37242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VPN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245598" y="3868638"/>
            <a:ext cx="1617709" cy="41874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IPS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245598" y="4746209"/>
            <a:ext cx="1617709" cy="384154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FIREWALL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245598" y="5178744"/>
            <a:ext cx="1617709" cy="556002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baseline="0" cap="none" dirty="0" i="0" kumimoji="0" lang="en-US" normalizeH="0" smtClean="0" strike="noStrike" sz="1200" u="none">
                <a:ln>
                  <a:noFill/>
                </a:ln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LOCK &amp; KEY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6414" y="2064397"/>
            <a:ext cx="1531152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MALICIOUS APPS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0764" y="2376111"/>
            <a:ext cx="1653742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MALICIOUS SITES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0685" y="2712017"/>
            <a:ext cx="1676881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SPAM BOTNETS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1199" y="3047923"/>
            <a:ext cx="1627369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BANNED CONTENT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1346" y="3377781"/>
            <a:ext cx="918841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TROJANS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94829" y="3689495"/>
            <a:ext cx="2368274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VIRUSES &amp; SPYWARE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27555" y="4001207"/>
            <a:ext cx="1133644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1" marL="0"/>
            <a:r>
              <a:rPr dirty="0" i="1" lang="en-US" smtClean="0" sz="1100">
                <a:solidFill>
                  <a:schemeClr val="bg2">
                    <a:lumMod val="25000"/>
                  </a:schemeClr>
                </a:solidFill>
                <a:latin charset="0" typeface="Arial"/>
              </a:rPr>
              <a:t>INTRUSIONS &amp; WORMS</a:t>
            </a:r>
            <a:endParaRPr dirty="0" lang="en-US" smtClean="0" sz="1100">
              <a:solidFill>
                <a:schemeClr val="bg2">
                  <a:lumMod val="25000"/>
                </a:schemeClr>
              </a:solidFill>
              <a:latin charset="0"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04137" y="5287189"/>
            <a:ext cx="1628523" cy="27699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1" marL="0"/>
            <a:r>
              <a:rPr b="1" dirty="0" i="1" lang="en-US" smtClean="0" sz="1200">
                <a:solidFill>
                  <a:schemeClr val="tx1">
                    <a:lumMod val="75000"/>
                  </a:schemeClr>
                </a:solidFill>
                <a:latin charset="0" typeface="Arial"/>
              </a:rPr>
              <a:t>HARDWARE THEFT</a:t>
            </a:r>
            <a:endParaRPr b="1" dirty="0" lang="en-US" smtClean="0" sz="1200">
              <a:solidFill>
                <a:schemeClr val="tx1">
                  <a:lumMod val="75000"/>
                </a:schemeClr>
              </a:solidFill>
              <a:latin charset="0"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222" y="5799037"/>
            <a:ext cx="7552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z="1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8" pitchFamily="60" typeface="ＭＳ Ｐゴシック"/>
                <a:cs charset="0" pitchFamily="34" typeface="Arial"/>
              </a:rPr>
              <a:t>1980s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9613" y="5799037"/>
            <a:ext cx="7552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z="1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8" pitchFamily="60" typeface="ＭＳ Ｐゴシック"/>
                <a:cs charset="0" pitchFamily="34" typeface="Arial"/>
              </a:rPr>
              <a:t>1990s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20210" y="5799037"/>
            <a:ext cx="7552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z="1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8" pitchFamily="60" typeface="ＭＳ Ｐゴシック"/>
                <a:cs charset="0" pitchFamily="34" typeface="Arial"/>
              </a:rPr>
              <a:t>2000s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04094" y="5799037"/>
            <a:ext cx="7552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mtClean="0" sz="1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8" pitchFamily="60" typeface="ＭＳ Ｐゴシック"/>
                <a:cs charset="0" pitchFamily="34" typeface="Arial"/>
              </a:rPr>
              <a:t>2010s</a:t>
            </a:r>
            <a:endParaRPr b="1" dirty="0" lang="en-US" sz="1600">
              <a:solidFill>
                <a:schemeClr val="bg2">
                  <a:lumMod val="25000"/>
                </a:schemeClr>
              </a:solidFill>
              <a:latin charset="0" pitchFamily="34" typeface="Arial"/>
              <a:ea charset="-128" pitchFamily="60" typeface="ＭＳ Ｐゴシック"/>
              <a:cs charset="0" pitchFamily="34"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05121" y="1465315"/>
            <a:ext cx="1570966" cy="415498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ctr"/>
            <a:r>
              <a:rPr b="1" dirty="0" lang="en-US" smtClean="0" sz="1050">
                <a:solidFill>
                  <a:schemeClr val="tx2"/>
                </a:solidFill>
                <a:cs typeface="Helvetica 55 Roman"/>
              </a:rPr>
              <a:t>ADVANCED </a:t>
            </a:r>
          </a:p>
          <a:p>
            <a:pPr algn="ctr"/>
            <a:r>
              <a:rPr b="1" dirty="0" lang="en-US" smtClean="0" sz="1050">
                <a:solidFill>
                  <a:schemeClr val="tx2"/>
                </a:solidFill>
                <a:cs typeface="Helvetica 55 Roman"/>
              </a:rPr>
              <a:t>TARGETED</a:t>
            </a:r>
            <a:r>
              <a:rPr b="1" dirty="0" lang="en-US" sz="1050">
                <a:solidFill>
                  <a:schemeClr val="tx2"/>
                </a:solidFill>
                <a:cs typeface="Helvetica 55 Roman"/>
              </a:rPr>
              <a:t> </a:t>
            </a:r>
            <a:r>
              <a:rPr b="1" dirty="0" lang="en-US" smtClean="0" sz="1050">
                <a:solidFill>
                  <a:schemeClr val="tx2"/>
                </a:solidFill>
                <a:latin typeface="+mj-lt"/>
                <a:cs typeface="Helvetica 55 Roman"/>
              </a:rPr>
              <a:t>ATTACKS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245594" y="1423172"/>
            <a:ext cx="1617709" cy="55786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defTabSz="914400" eaLnBrk="0" fontAlgn="base" hangingPunct="0" lvl="1" marL="122238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</a:pPr>
            <a:r>
              <a:rPr b="1" dirty="0" lang="en-US" smtClean="0" sz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typeface="Arial"/>
              </a:rPr>
              <a:t>ADVANCED THREAT PROTECTION</a:t>
            </a:r>
            <a:endParaRPr b="1" baseline="0" cap="none" dirty="0" i="0" kumimoji="0" lang="en-US" normalizeH="0" strike="noStrike" sz="1200" u="none">
              <a:ln>
                <a:noFill/>
              </a:ln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typeface="Arial"/>
            </a:endParaRPr>
          </a:p>
        </p:txBody>
      </p:sp>
      <p:sp>
        <p:nvSpPr>
          <p:cNvPr id="45" name="Right Arrow 44"/>
          <p:cNvSpPr/>
          <p:nvPr/>
        </p:nvSpPr>
        <p:spPr bwMode="auto">
          <a:xfrm flipV="1" rot="19822841">
            <a:off x="220566" y="2476026"/>
            <a:ext cx="5979318" cy="1819926"/>
          </a:xfrm>
          <a:custGeom>
            <a:avLst/>
            <a:gdLst>
              <a:gd fmla="*/ 0 w 5689139" name="connsiteX0"/>
              <a:gd fmla="*/ 368740 h 1474959" name="connsiteY0"/>
              <a:gd fmla="*/ 4867174 w 5689139" name="connsiteX1"/>
              <a:gd fmla="*/ 368740 h 1474959" name="connsiteY1"/>
              <a:gd fmla="*/ 4867174 w 5689139" name="connsiteX2"/>
              <a:gd fmla="*/ 0 h 1474959" name="connsiteY2"/>
              <a:gd fmla="*/ 5689139 w 5689139" name="connsiteX3"/>
              <a:gd fmla="*/ 737480 h 1474959" name="connsiteY3"/>
              <a:gd fmla="*/ 4867174 w 5689139" name="connsiteX4"/>
              <a:gd fmla="*/ 1474959 h 1474959" name="connsiteY4"/>
              <a:gd fmla="*/ 4867174 w 5689139" name="connsiteX5"/>
              <a:gd fmla="*/ 1106219 h 1474959" name="connsiteY5"/>
              <a:gd fmla="*/ 0 w 5689139" name="connsiteX6"/>
              <a:gd fmla="*/ 1106219 h 1474959" name="connsiteY6"/>
              <a:gd fmla="*/ 0 w 5689139" name="connsiteX7"/>
              <a:gd fmla="*/ 368740 h 1474959" name="connsiteY7"/>
              <a:gd fmla="*/ 0 w 5689139" name="connsiteX0"/>
              <a:gd fmla="*/ 368740 h 1474959" name="connsiteY0"/>
              <a:gd fmla="*/ 4867174 w 5689139" name="connsiteX1"/>
              <a:gd fmla="*/ 368740 h 1474959" name="connsiteY1"/>
              <a:gd fmla="*/ 4867174 w 5689139" name="connsiteX2"/>
              <a:gd fmla="*/ 0 h 1474959" name="connsiteY2"/>
              <a:gd fmla="*/ 5689139 w 5689139" name="connsiteX3"/>
              <a:gd fmla="*/ 737480 h 1474959" name="connsiteY3"/>
              <a:gd fmla="*/ 4867174 w 5689139" name="connsiteX4"/>
              <a:gd fmla="*/ 1474959 h 1474959" name="connsiteY4"/>
              <a:gd fmla="*/ 4867174 w 5689139" name="connsiteX5"/>
              <a:gd fmla="*/ 1106219 h 1474959" name="connsiteY5"/>
              <a:gd fmla="*/ 2431159 w 5689139" name="connsiteX6"/>
              <a:gd fmla="*/ 797989 h 1474959" name="connsiteY6"/>
              <a:gd fmla="*/ 0 w 5689139" name="connsiteX7"/>
              <a:gd fmla="*/ 1106219 h 1474959" name="connsiteY7"/>
              <a:gd fmla="*/ 0 w 5689139" name="connsiteX8"/>
              <a:gd fmla="*/ 368740 h 1474959" name="connsiteY8"/>
              <a:gd fmla="*/ 0 w 5689139" name="connsiteX0"/>
              <a:gd fmla="*/ 368740 h 1474959" name="connsiteY0"/>
              <a:gd fmla="*/ 2455889 w 5689139" name="connsiteX1"/>
              <a:gd fmla="*/ 100284 h 1474959" name="connsiteY1"/>
              <a:gd fmla="*/ 4867174 w 5689139" name="connsiteX2"/>
              <a:gd fmla="*/ 368740 h 1474959" name="connsiteY2"/>
              <a:gd fmla="*/ 4867174 w 5689139" name="connsiteX3"/>
              <a:gd fmla="*/ 0 h 1474959" name="connsiteY3"/>
              <a:gd fmla="*/ 5689139 w 5689139" name="connsiteX4"/>
              <a:gd fmla="*/ 737480 h 1474959" name="connsiteY4"/>
              <a:gd fmla="*/ 4867174 w 5689139" name="connsiteX5"/>
              <a:gd fmla="*/ 1474959 h 1474959" name="connsiteY5"/>
              <a:gd fmla="*/ 4867174 w 5689139" name="connsiteX6"/>
              <a:gd fmla="*/ 1106219 h 1474959" name="connsiteY6"/>
              <a:gd fmla="*/ 2431159 w 5689139" name="connsiteX7"/>
              <a:gd fmla="*/ 797989 h 1474959" name="connsiteY7"/>
              <a:gd fmla="*/ 0 w 5689139" name="connsiteX8"/>
              <a:gd fmla="*/ 1106219 h 1474959" name="connsiteY8"/>
              <a:gd fmla="*/ 0 w 5689139" name="connsiteX9"/>
              <a:gd fmla="*/ 368740 h 1474959" name="connsiteY9"/>
              <a:gd fmla="*/ 0 w 5689139" name="connsiteX0"/>
              <a:gd fmla="*/ 529027 h 1635246" name="connsiteY0"/>
              <a:gd fmla="*/ 2897711 w 5689139" name="connsiteX1"/>
              <a:gd fmla="*/ 19 h 1635246" name="connsiteY1"/>
              <a:gd fmla="*/ 4867174 w 5689139" name="connsiteX2"/>
              <a:gd fmla="*/ 529027 h 1635246" name="connsiteY2"/>
              <a:gd fmla="*/ 4867174 w 5689139" name="connsiteX3"/>
              <a:gd fmla="*/ 160287 h 1635246" name="connsiteY3"/>
              <a:gd fmla="*/ 5689139 w 5689139" name="connsiteX4"/>
              <a:gd fmla="*/ 897767 h 1635246" name="connsiteY4"/>
              <a:gd fmla="*/ 4867174 w 5689139" name="connsiteX5"/>
              <a:gd fmla="*/ 1635246 h 1635246" name="connsiteY5"/>
              <a:gd fmla="*/ 4867174 w 5689139" name="connsiteX6"/>
              <a:gd fmla="*/ 1266506 h 1635246" name="connsiteY6"/>
              <a:gd fmla="*/ 2431159 w 5689139" name="connsiteX7"/>
              <a:gd fmla="*/ 958276 h 1635246" name="connsiteY7"/>
              <a:gd fmla="*/ 0 w 5689139" name="connsiteX8"/>
              <a:gd fmla="*/ 1266506 h 1635246" name="connsiteY8"/>
              <a:gd fmla="*/ 0 w 5689139" name="connsiteX9"/>
              <a:gd fmla="*/ 529027 h 1635246" name="connsiteY9"/>
              <a:gd fmla="*/ 0 w 5689139" name="connsiteX0"/>
              <a:gd fmla="*/ 529363 h 1635582" name="connsiteY0"/>
              <a:gd fmla="*/ 2897711 w 5689139" name="connsiteX1"/>
              <a:gd fmla="*/ 355 h 1635582" name="connsiteY1"/>
              <a:gd fmla="*/ 4867174 w 5689139" name="connsiteX2"/>
              <a:gd fmla="*/ 529363 h 1635582" name="connsiteY2"/>
              <a:gd fmla="*/ 4867174 w 5689139" name="connsiteX3"/>
              <a:gd fmla="*/ 160623 h 1635582" name="connsiteY3"/>
              <a:gd fmla="*/ 5689139 w 5689139" name="connsiteX4"/>
              <a:gd fmla="*/ 898103 h 1635582" name="connsiteY4"/>
              <a:gd fmla="*/ 4867174 w 5689139" name="connsiteX5"/>
              <a:gd fmla="*/ 1635582 h 1635582" name="connsiteY5"/>
              <a:gd fmla="*/ 4867174 w 5689139" name="connsiteX6"/>
              <a:gd fmla="*/ 1266842 h 1635582" name="connsiteY6"/>
              <a:gd fmla="*/ 2431159 w 5689139" name="connsiteX7"/>
              <a:gd fmla="*/ 958612 h 1635582" name="connsiteY7"/>
              <a:gd fmla="*/ 0 w 5689139" name="connsiteX8"/>
              <a:gd fmla="*/ 1266842 h 1635582" name="connsiteY8"/>
              <a:gd fmla="*/ 0 w 5689139" name="connsiteX9"/>
              <a:gd fmla="*/ 529363 h 1635582" name="connsiteY9"/>
              <a:gd fmla="*/ 0 w 5689139" name="connsiteX0"/>
              <a:gd fmla="*/ 530585 h 1636804" name="connsiteY0"/>
              <a:gd fmla="*/ 2897711 w 5689139" name="connsiteX1"/>
              <a:gd fmla="*/ 1577 h 1636804" name="connsiteY1"/>
              <a:gd fmla="*/ 4867174 w 5689139" name="connsiteX2"/>
              <a:gd fmla="*/ 530585 h 1636804" name="connsiteY2"/>
              <a:gd fmla="*/ 4867174 w 5689139" name="connsiteX3"/>
              <a:gd fmla="*/ 161845 h 1636804" name="connsiteY3"/>
              <a:gd fmla="*/ 5689139 w 5689139" name="connsiteX4"/>
              <a:gd fmla="*/ 899325 h 1636804" name="connsiteY4"/>
              <a:gd fmla="*/ 4867174 w 5689139" name="connsiteX5"/>
              <a:gd fmla="*/ 1636804 h 1636804" name="connsiteY5"/>
              <a:gd fmla="*/ 4867174 w 5689139" name="connsiteX6"/>
              <a:gd fmla="*/ 1268064 h 1636804" name="connsiteY6"/>
              <a:gd fmla="*/ 2431159 w 5689139" name="connsiteX7"/>
              <a:gd fmla="*/ 959834 h 1636804" name="connsiteY7"/>
              <a:gd fmla="*/ 0 w 5689139" name="connsiteX8"/>
              <a:gd fmla="*/ 1268064 h 1636804" name="connsiteY8"/>
              <a:gd fmla="*/ 0 w 5689139" name="connsiteX9"/>
              <a:gd fmla="*/ 530585 h 1636804" name="connsiteY9"/>
              <a:gd fmla="*/ 0 w 5689139" name="connsiteX0"/>
              <a:gd fmla="*/ 530585 h 1636804" name="connsiteY0"/>
              <a:gd fmla="*/ 2897711 w 5689139" name="connsiteX1"/>
              <a:gd fmla="*/ 1577 h 1636804" name="connsiteY1"/>
              <a:gd fmla="*/ 4867174 w 5689139" name="connsiteX2"/>
              <a:gd fmla="*/ 530585 h 1636804" name="connsiteY2"/>
              <a:gd fmla="*/ 4867174 w 5689139" name="connsiteX3"/>
              <a:gd fmla="*/ 161845 h 1636804" name="connsiteY3"/>
              <a:gd fmla="*/ 5689139 w 5689139" name="connsiteX4"/>
              <a:gd fmla="*/ 899325 h 1636804" name="connsiteY4"/>
              <a:gd fmla="*/ 4867174 w 5689139" name="connsiteX5"/>
              <a:gd fmla="*/ 1636804 h 1636804" name="connsiteY5"/>
              <a:gd fmla="*/ 4867174 w 5689139" name="connsiteX6"/>
              <a:gd fmla="*/ 1268064 h 1636804" name="connsiteY6"/>
              <a:gd fmla="*/ 2797926 w 5689139" name="connsiteX7"/>
              <a:gd fmla="*/ 386083 h 1636804" name="connsiteY7"/>
              <a:gd fmla="*/ 0 w 5689139" name="connsiteX8"/>
              <a:gd fmla="*/ 1268064 h 1636804" name="connsiteY8"/>
              <a:gd fmla="*/ 0 w 5689139" name="connsiteX9"/>
              <a:gd fmla="*/ 530585 h 1636804" name="connsiteY9"/>
              <a:gd fmla="*/ 0 w 5689139" name="connsiteX0"/>
              <a:gd fmla="*/ 530585 h 1636804" name="connsiteY0"/>
              <a:gd fmla="*/ 2897711 w 5689139" name="connsiteX1"/>
              <a:gd fmla="*/ 1577 h 1636804" name="connsiteY1"/>
              <a:gd fmla="*/ 4867174 w 5689139" name="connsiteX2"/>
              <a:gd fmla="*/ 530585 h 1636804" name="connsiteY2"/>
              <a:gd fmla="*/ 4867174 w 5689139" name="connsiteX3"/>
              <a:gd fmla="*/ 161845 h 1636804" name="connsiteY3"/>
              <a:gd fmla="*/ 5689139 w 5689139" name="connsiteX4"/>
              <a:gd fmla="*/ 899325 h 1636804" name="connsiteY4"/>
              <a:gd fmla="*/ 4867174 w 5689139" name="connsiteX5"/>
              <a:gd fmla="*/ 1636804 h 1636804" name="connsiteY5"/>
              <a:gd fmla="*/ 4910061 w 5689139" name="connsiteX6"/>
              <a:gd fmla="*/ 1047017 h 1636804" name="connsiteY6"/>
              <a:gd fmla="*/ 2797926 w 5689139" name="connsiteX7"/>
              <a:gd fmla="*/ 386083 h 1636804" name="connsiteY7"/>
              <a:gd fmla="*/ 0 w 5689139" name="connsiteX8"/>
              <a:gd fmla="*/ 1268064 h 1636804" name="connsiteY8"/>
              <a:gd fmla="*/ 0 w 5689139" name="connsiteX9"/>
              <a:gd fmla="*/ 530585 h 1636804" name="connsiteY9"/>
              <a:gd fmla="*/ 0 w 5689139" name="connsiteX0"/>
              <a:gd fmla="*/ 530585 h 1438490" name="connsiteY0"/>
              <a:gd fmla="*/ 2897711 w 5689139" name="connsiteX1"/>
              <a:gd fmla="*/ 1577 h 1438490" name="connsiteY1"/>
              <a:gd fmla="*/ 4867174 w 5689139" name="connsiteX2"/>
              <a:gd fmla="*/ 530585 h 1438490" name="connsiteY2"/>
              <a:gd fmla="*/ 4867174 w 5689139" name="connsiteX3"/>
              <a:gd fmla="*/ 161845 h 1438490" name="connsiteY3"/>
              <a:gd fmla="*/ 5689139 w 5689139" name="connsiteX4"/>
              <a:gd fmla="*/ 899325 h 1438490" name="connsiteY4"/>
              <a:gd fmla="*/ 4688877 w 5689139" name="connsiteX5"/>
              <a:gd fmla="*/ 1438490 h 1438490" name="connsiteY5"/>
              <a:gd fmla="*/ 4910061 w 5689139" name="connsiteX6"/>
              <a:gd fmla="*/ 1047017 h 1438490" name="connsiteY6"/>
              <a:gd fmla="*/ 2797926 w 5689139" name="connsiteX7"/>
              <a:gd fmla="*/ 386083 h 1438490" name="connsiteY7"/>
              <a:gd fmla="*/ 0 w 5689139" name="connsiteX8"/>
              <a:gd fmla="*/ 1268064 h 1438490" name="connsiteY8"/>
              <a:gd fmla="*/ 0 w 5689139" name="connsiteX9"/>
              <a:gd fmla="*/ 530585 h 1438490" name="connsiteY9"/>
              <a:gd fmla="*/ 0 w 5542040" name="connsiteX0"/>
              <a:gd fmla="*/ 530585 h 1438490" name="connsiteY0"/>
              <a:gd fmla="*/ 2897711 w 5542040" name="connsiteX1"/>
              <a:gd fmla="*/ 1577 h 1438490" name="connsiteY1"/>
              <a:gd fmla="*/ 4867174 w 5542040" name="connsiteX2"/>
              <a:gd fmla="*/ 530585 h 1438490" name="connsiteY2"/>
              <a:gd fmla="*/ 4867174 w 5542040" name="connsiteX3"/>
              <a:gd fmla="*/ 161845 h 1438490" name="connsiteY3"/>
              <a:gd fmla="*/ 5542040 w 5542040" name="connsiteX4"/>
              <a:gd fmla="*/ 1217079 h 1438490" name="connsiteY4"/>
              <a:gd fmla="*/ 4688877 w 5542040" name="connsiteX5"/>
              <a:gd fmla="*/ 1438490 h 1438490" name="connsiteY5"/>
              <a:gd fmla="*/ 4910061 w 5542040" name="connsiteX6"/>
              <a:gd fmla="*/ 1047017 h 1438490" name="connsiteY6"/>
              <a:gd fmla="*/ 2797926 w 5542040" name="connsiteX7"/>
              <a:gd fmla="*/ 386083 h 1438490" name="connsiteY7"/>
              <a:gd fmla="*/ 0 w 5542040" name="connsiteX8"/>
              <a:gd fmla="*/ 1268064 h 1438490" name="connsiteY8"/>
              <a:gd fmla="*/ 0 w 5542040" name="connsiteX9"/>
              <a:gd fmla="*/ 530585 h 1438490" name="connsiteY9"/>
              <a:gd fmla="*/ 0 w 5542040" name="connsiteX0"/>
              <a:gd fmla="*/ 530585 h 1438490" name="connsiteY0"/>
              <a:gd fmla="*/ 2897711 w 5542040" name="connsiteX1"/>
              <a:gd fmla="*/ 1577 h 1438490" name="connsiteY1"/>
              <a:gd fmla="*/ 4867174 w 5542040" name="connsiteX2"/>
              <a:gd fmla="*/ 530585 h 1438490" name="connsiteY2"/>
              <a:gd fmla="*/ 5274843 w 5542040" name="connsiteX3"/>
              <a:gd fmla="*/ 285946 h 1438490" name="connsiteY3"/>
              <a:gd fmla="*/ 5542040 w 5542040" name="connsiteX4"/>
              <a:gd fmla="*/ 1217079 h 1438490" name="connsiteY4"/>
              <a:gd fmla="*/ 4688877 w 5542040" name="connsiteX5"/>
              <a:gd fmla="*/ 1438490 h 1438490" name="connsiteY5"/>
              <a:gd fmla="*/ 4910061 w 5542040" name="connsiteX6"/>
              <a:gd fmla="*/ 1047017 h 1438490" name="connsiteY6"/>
              <a:gd fmla="*/ 2797926 w 5542040" name="connsiteX7"/>
              <a:gd fmla="*/ 386083 h 1438490" name="connsiteY7"/>
              <a:gd fmla="*/ 0 w 5542040" name="connsiteX8"/>
              <a:gd fmla="*/ 1268064 h 1438490" name="connsiteY8"/>
              <a:gd fmla="*/ 0 w 5542040" name="connsiteX9"/>
              <a:gd fmla="*/ 530585 h 1438490" name="connsiteY9"/>
              <a:gd fmla="*/ 0 w 5542040" name="connsiteX0"/>
              <a:gd fmla="*/ 530585 h 1438490" name="connsiteY0"/>
              <a:gd fmla="*/ 2897711 w 5542040" name="connsiteX1"/>
              <a:gd fmla="*/ 1577 h 1438490" name="connsiteY1"/>
              <a:gd fmla="*/ 5187555 w 5542040" name="connsiteX2"/>
              <a:gd fmla="*/ 863516 h 1438490" name="connsiteY2"/>
              <a:gd fmla="*/ 5274843 w 5542040" name="connsiteX3"/>
              <a:gd fmla="*/ 285946 h 1438490" name="connsiteY3"/>
              <a:gd fmla="*/ 5542040 w 5542040" name="connsiteX4"/>
              <a:gd fmla="*/ 1217079 h 1438490" name="connsiteY4"/>
              <a:gd fmla="*/ 4688877 w 5542040" name="connsiteX5"/>
              <a:gd fmla="*/ 1438490 h 1438490" name="connsiteY5"/>
              <a:gd fmla="*/ 4910061 w 5542040" name="connsiteX6"/>
              <a:gd fmla="*/ 1047017 h 1438490" name="connsiteY6"/>
              <a:gd fmla="*/ 2797926 w 5542040" name="connsiteX7"/>
              <a:gd fmla="*/ 386083 h 1438490" name="connsiteY7"/>
              <a:gd fmla="*/ 0 w 5542040" name="connsiteX8"/>
              <a:gd fmla="*/ 1268064 h 1438490" name="connsiteY8"/>
              <a:gd fmla="*/ 0 w 5542040" name="connsiteX9"/>
              <a:gd fmla="*/ 530585 h 1438490" name="connsiteY9"/>
              <a:gd fmla="*/ 0 w 5542040" name="connsiteX0"/>
              <a:gd fmla="*/ 530585 h 1438490" name="connsiteY0"/>
              <a:gd fmla="*/ 2897711 w 5542040" name="connsiteX1"/>
              <a:gd fmla="*/ 1577 h 1438490" name="connsiteY1"/>
              <a:gd fmla="*/ 5187555 w 5542040" name="connsiteX2"/>
              <a:gd fmla="*/ 863516 h 1438490" name="connsiteY2"/>
              <a:gd fmla="*/ 5274843 w 5542040" name="connsiteX3"/>
              <a:gd fmla="*/ 285946 h 1438490" name="connsiteY3"/>
              <a:gd fmla="*/ 5542040 w 5542040" name="connsiteX4"/>
              <a:gd fmla="*/ 1217079 h 1438490" name="connsiteY4"/>
              <a:gd fmla="*/ 4688877 w 5542040" name="connsiteX5"/>
              <a:gd fmla="*/ 1438490 h 1438490" name="connsiteY5"/>
              <a:gd fmla="*/ 4910061 w 5542040" name="connsiteX6"/>
              <a:gd fmla="*/ 1047017 h 1438490" name="connsiteY6"/>
              <a:gd fmla="*/ 2797926 w 5542040" name="connsiteX7"/>
              <a:gd fmla="*/ 386083 h 1438490" name="connsiteY7"/>
              <a:gd fmla="*/ 0 w 5542040" name="connsiteX8"/>
              <a:gd fmla="*/ 1268064 h 1438490" name="connsiteY8"/>
              <a:gd fmla="*/ 0 w 5542040" name="connsiteX9"/>
              <a:gd fmla="*/ 530585 h 1438490" name="connsiteY9"/>
              <a:gd fmla="*/ 0 w 5542040" name="connsiteX0"/>
              <a:gd fmla="*/ 530585 h 1438490" name="connsiteY0"/>
              <a:gd fmla="*/ 2897711 w 5542040" name="connsiteX1"/>
              <a:gd fmla="*/ 1577 h 1438490" name="connsiteY1"/>
              <a:gd fmla="*/ 5187555 w 5542040" name="connsiteX2"/>
              <a:gd fmla="*/ 863516 h 1438490" name="connsiteY2"/>
              <a:gd fmla="*/ 5274843 w 5542040" name="connsiteX3"/>
              <a:gd fmla="*/ 285946 h 1438490" name="connsiteY3"/>
              <a:gd fmla="*/ 5542040 w 5542040" name="connsiteX4"/>
              <a:gd fmla="*/ 1217079 h 1438490" name="connsiteY4"/>
              <a:gd fmla="*/ 4688877 w 5542040" name="connsiteX5"/>
              <a:gd fmla="*/ 1438490 h 1438490" name="connsiteY5"/>
              <a:gd fmla="*/ 4910061 w 5542040" name="connsiteX6"/>
              <a:gd fmla="*/ 1047017 h 1438490" name="connsiteY6"/>
              <a:gd fmla="*/ 2797926 w 5542040" name="connsiteX7"/>
              <a:gd fmla="*/ 386083 h 1438490" name="connsiteY7"/>
              <a:gd fmla="*/ 0 w 5542040" name="connsiteX8"/>
              <a:gd fmla="*/ 1268064 h 1438490" name="connsiteY8"/>
              <a:gd fmla="*/ 0 w 5542040" name="connsiteX9"/>
              <a:gd fmla="*/ 530585 h 1438490" name="connsiteY9"/>
              <a:gd fmla="*/ 0 w 5542040" name="connsiteX0"/>
              <a:gd fmla="*/ 530585 h 1438490" name="connsiteY0"/>
              <a:gd fmla="*/ 2897711 w 5542040" name="connsiteX1"/>
              <a:gd fmla="*/ 1577 h 1438490" name="connsiteY1"/>
              <a:gd fmla="*/ 5187555 w 5542040" name="connsiteX2"/>
              <a:gd fmla="*/ 863516 h 1438490" name="connsiteY2"/>
              <a:gd fmla="*/ 5274843 w 5542040" name="connsiteX3"/>
              <a:gd fmla="*/ 285946 h 1438490" name="connsiteY3"/>
              <a:gd fmla="*/ 5542040 w 5542040" name="connsiteX4"/>
              <a:gd fmla="*/ 1217079 h 1438490" name="connsiteY4"/>
              <a:gd fmla="*/ 4688877 w 5542040" name="connsiteX5"/>
              <a:gd fmla="*/ 1438490 h 1438490" name="connsiteY5"/>
              <a:gd fmla="*/ 4910061 w 5542040" name="connsiteX6"/>
              <a:gd fmla="*/ 1047017 h 1438490" name="connsiteY6"/>
              <a:gd fmla="*/ 2797926 w 5542040" name="connsiteX7"/>
              <a:gd fmla="*/ 386083 h 1438490" name="connsiteY7"/>
              <a:gd fmla="*/ 0 w 5542040" name="connsiteX8"/>
              <a:gd fmla="*/ 1268064 h 1438490" name="connsiteY8"/>
              <a:gd fmla="*/ 0 w 5542040" name="connsiteX9"/>
              <a:gd fmla="*/ 530585 h 1438490" name="connsiteY9"/>
              <a:gd fmla="*/ 0 w 6050891" name="connsiteX0"/>
              <a:gd fmla="*/ 969048 h 1437819" name="connsiteY0"/>
              <a:gd fmla="*/ 3406562 w 6050891" name="connsiteX1"/>
              <a:gd fmla="*/ 906 h 1437819" name="connsiteY1"/>
              <a:gd fmla="*/ 5696406 w 6050891" name="connsiteX2"/>
              <a:gd fmla="*/ 862845 h 1437819" name="connsiteY2"/>
              <a:gd fmla="*/ 5783694 w 6050891" name="connsiteX3"/>
              <a:gd fmla="*/ 285275 h 1437819" name="connsiteY3"/>
              <a:gd fmla="*/ 6050891 w 6050891" name="connsiteX4"/>
              <a:gd fmla="*/ 1216408 h 1437819" name="connsiteY4"/>
              <a:gd fmla="*/ 5197728 w 6050891" name="connsiteX5"/>
              <a:gd fmla="*/ 1437819 h 1437819" name="connsiteY5"/>
              <a:gd fmla="*/ 5418912 w 6050891" name="connsiteX6"/>
              <a:gd fmla="*/ 1046346 h 1437819" name="connsiteY6"/>
              <a:gd fmla="*/ 3306777 w 6050891" name="connsiteX7"/>
              <a:gd fmla="*/ 385412 h 1437819" name="connsiteY7"/>
              <a:gd fmla="*/ 508851 w 6050891" name="connsiteX8"/>
              <a:gd fmla="*/ 1267393 h 1437819" name="connsiteY8"/>
              <a:gd fmla="*/ 0 w 6050891" name="connsiteX9"/>
              <a:gd fmla="*/ 969048 h 1437819" name="connsiteY9"/>
              <a:gd fmla="*/ 0 w 6050891" name="connsiteX0"/>
              <a:gd fmla="*/ 969048 h 1437819" name="connsiteY0"/>
              <a:gd fmla="*/ 3406562 w 6050891" name="connsiteX1"/>
              <a:gd fmla="*/ 906 h 1437819" name="connsiteY1"/>
              <a:gd fmla="*/ 5696406 w 6050891" name="connsiteX2"/>
              <a:gd fmla="*/ 862845 h 1437819" name="connsiteY2"/>
              <a:gd fmla="*/ 5783694 w 6050891" name="connsiteX3"/>
              <a:gd fmla="*/ 285275 h 1437819" name="connsiteY3"/>
              <a:gd fmla="*/ 6050891 w 6050891" name="connsiteX4"/>
              <a:gd fmla="*/ 1216408 h 1437819" name="connsiteY4"/>
              <a:gd fmla="*/ 5197728 w 6050891" name="connsiteX5"/>
              <a:gd fmla="*/ 1437819 h 1437819" name="connsiteY5"/>
              <a:gd fmla="*/ 5418912 w 6050891" name="connsiteX6"/>
              <a:gd fmla="*/ 1046346 h 1437819" name="connsiteY6"/>
              <a:gd fmla="*/ 3306777 w 6050891" name="connsiteX7"/>
              <a:gd fmla="*/ 385412 h 1437819" name="connsiteY7"/>
              <a:gd fmla="*/ 254082 w 6050891" name="connsiteX8"/>
              <a:gd fmla="*/ 1412236 h 1437819" name="connsiteY8"/>
              <a:gd fmla="*/ 0 w 6050891" name="connsiteX9"/>
              <a:gd fmla="*/ 969048 h 1437819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306777 w 6050891" name="connsiteX7"/>
              <a:gd fmla="*/ 385130 h 1437537" name="connsiteY7"/>
              <a:gd fmla="*/ 254082 w 6050891" name="connsiteX8"/>
              <a:gd fmla="*/ 1411954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306777 w 6050891" name="connsiteX7"/>
              <a:gd fmla="*/ 385130 h 1437537" name="connsiteY7"/>
              <a:gd fmla="*/ 254082 w 6050891" name="connsiteX8"/>
              <a:gd fmla="*/ 1411954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306777 w 6050891" name="connsiteX7"/>
              <a:gd fmla="*/ 385130 h 1437537" name="connsiteY7"/>
              <a:gd fmla="*/ 254082 w 6050891" name="connsiteX8"/>
              <a:gd fmla="*/ 1411954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306777 w 6050891" name="connsiteX7"/>
              <a:gd fmla="*/ 385130 h 1437537" name="connsiteY7"/>
              <a:gd fmla="*/ 254082 w 6050891" name="connsiteX8"/>
              <a:gd fmla="*/ 1411954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306777 w 6050891" name="connsiteX7"/>
              <a:gd fmla="*/ 385130 h 1437537" name="connsiteY7"/>
              <a:gd fmla="*/ 155572 w 6050891" name="connsiteX8"/>
              <a:gd fmla="*/ 1205738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306777 w 6050891" name="connsiteX7"/>
              <a:gd fmla="*/ 385130 h 1437537" name="connsiteY7"/>
              <a:gd fmla="*/ 100211 w 6050891" name="connsiteX8"/>
              <a:gd fmla="*/ 1124832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163580 w 6050891" name="connsiteX7"/>
              <a:gd fmla="*/ 297970 h 1437537" name="connsiteY7"/>
              <a:gd fmla="*/ 100211 w 6050891" name="connsiteX8"/>
              <a:gd fmla="*/ 1124832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170799 w 6050891" name="connsiteX7"/>
              <a:gd fmla="*/ 228311 h 1437537" name="connsiteY7"/>
              <a:gd fmla="*/ 100211 w 6050891" name="connsiteX8"/>
              <a:gd fmla="*/ 1124832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170799 w 6050891" name="connsiteX7"/>
              <a:gd fmla="*/ 228311 h 1437537" name="connsiteY7"/>
              <a:gd fmla="*/ 56922 w 6050891" name="connsiteX8"/>
              <a:gd fmla="*/ 1065158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170799 w 6050891" name="connsiteX7"/>
              <a:gd fmla="*/ 228311 h 1437537" name="connsiteY7"/>
              <a:gd fmla="*/ 56922 w 6050891" name="connsiteX8"/>
              <a:gd fmla="*/ 1065158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418912 w 6050891" name="connsiteX6"/>
              <a:gd fmla="*/ 1046064 h 1437537" name="connsiteY6"/>
              <a:gd fmla="*/ 3162467 w 6050891" name="connsiteX7"/>
              <a:gd fmla="*/ 345427 h 1437537" name="connsiteY7"/>
              <a:gd fmla="*/ 56922 w 6050891" name="connsiteX8"/>
              <a:gd fmla="*/ 1065158 h 1437537" name="connsiteY8"/>
              <a:gd fmla="*/ 0 w 6050891" name="connsiteX9"/>
              <a:gd fmla="*/ 968766 h 1437537" name="connsiteY9"/>
              <a:gd fmla="*/ 0 w 6050891" name="connsiteX0"/>
              <a:gd fmla="*/ 968766 h 1437537" name="connsiteY0"/>
              <a:gd fmla="*/ 3406562 w 6050891" name="connsiteX1"/>
              <a:gd fmla="*/ 624 h 1437537" name="connsiteY1"/>
              <a:gd fmla="*/ 5696406 w 6050891" name="connsiteX2"/>
              <a:gd fmla="*/ 862563 h 1437537" name="connsiteY2"/>
              <a:gd fmla="*/ 5783694 w 6050891" name="connsiteX3"/>
              <a:gd fmla="*/ 284993 h 1437537" name="connsiteY3"/>
              <a:gd fmla="*/ 6050891 w 6050891" name="connsiteX4"/>
              <a:gd fmla="*/ 1216126 h 1437537" name="connsiteY4"/>
              <a:gd fmla="*/ 5197728 w 6050891" name="connsiteX5"/>
              <a:gd fmla="*/ 1437537 h 1437537" name="connsiteY5"/>
              <a:gd fmla="*/ 5386439 w 6050891" name="connsiteX6"/>
              <a:gd fmla="*/ 1120715 h 1437537" name="connsiteY6"/>
              <a:gd fmla="*/ 3162467 w 6050891" name="connsiteX7"/>
              <a:gd fmla="*/ 345427 h 1437537" name="connsiteY7"/>
              <a:gd fmla="*/ 56922 w 6050891" name="connsiteX8"/>
              <a:gd fmla="*/ 1065158 h 1437537" name="connsiteY8"/>
              <a:gd fmla="*/ 0 w 6050891" name="connsiteX9"/>
              <a:gd fmla="*/ 968766 h 1437537" name="connsiteY9"/>
              <a:gd fmla="*/ 0 w 5972619" name="connsiteX0"/>
              <a:gd fmla="*/ 968766 h 1457290" name="connsiteY0"/>
              <a:gd fmla="*/ 3406562 w 5972619" name="connsiteX1"/>
              <a:gd fmla="*/ 624 h 1457290" name="connsiteY1"/>
              <a:gd fmla="*/ 5696406 w 5972619" name="connsiteX2"/>
              <a:gd fmla="*/ 862563 h 1457290" name="connsiteY2"/>
              <a:gd fmla="*/ 5783694 w 5972619" name="connsiteX3"/>
              <a:gd fmla="*/ 284993 h 1457290" name="connsiteY3"/>
              <a:gd fmla="*/ 5972619 w 5972619" name="connsiteX4"/>
              <a:gd fmla="*/ 1457290 h 1457290" name="connsiteY4"/>
              <a:gd fmla="*/ 5197728 w 5972619" name="connsiteX5"/>
              <a:gd fmla="*/ 1437537 h 1457290" name="connsiteY5"/>
              <a:gd fmla="*/ 5386439 w 5972619" name="connsiteX6"/>
              <a:gd fmla="*/ 1120715 h 1457290" name="connsiteY6"/>
              <a:gd fmla="*/ 3162467 w 5972619" name="connsiteX7"/>
              <a:gd fmla="*/ 345427 h 1457290" name="connsiteY7"/>
              <a:gd fmla="*/ 56922 w 5972619" name="connsiteX8"/>
              <a:gd fmla="*/ 1065158 h 1457290" name="connsiteY8"/>
              <a:gd fmla="*/ 0 w 5972619" name="connsiteX9"/>
              <a:gd fmla="*/ 968766 h 1457290" name="connsiteY9"/>
              <a:gd fmla="*/ 0 w 5972619" name="connsiteX0"/>
              <a:gd fmla="*/ 968766 h 1457290" name="connsiteY0"/>
              <a:gd fmla="*/ 3406562 w 5972619" name="connsiteX1"/>
              <a:gd fmla="*/ 624 h 1457290" name="connsiteY1"/>
              <a:gd fmla="*/ 5696406 w 5972619" name="connsiteX2"/>
              <a:gd fmla="*/ 862563 h 1457290" name="connsiteY2"/>
              <a:gd fmla="*/ 5783694 w 5972619" name="connsiteX3"/>
              <a:gd fmla="*/ 284993 h 1457290" name="connsiteY3"/>
              <a:gd fmla="*/ 5972619 w 5972619" name="connsiteX4"/>
              <a:gd fmla="*/ 1457290 h 1457290" name="connsiteY4"/>
              <a:gd fmla="*/ 5050650 w 5972619" name="connsiteX5"/>
              <a:gd fmla="*/ 1277664 h 1457290" name="connsiteY5"/>
              <a:gd fmla="*/ 5386439 w 5972619" name="connsiteX6"/>
              <a:gd fmla="*/ 1120715 h 1457290" name="connsiteY6"/>
              <a:gd fmla="*/ 3162467 w 5972619" name="connsiteX7"/>
              <a:gd fmla="*/ 345427 h 1457290" name="connsiteY7"/>
              <a:gd fmla="*/ 56922 w 5972619" name="connsiteX8"/>
              <a:gd fmla="*/ 1065158 h 1457290" name="connsiteY8"/>
              <a:gd fmla="*/ 0 w 5972619" name="connsiteX9"/>
              <a:gd fmla="*/ 968766 h 1457290" name="connsiteY9"/>
              <a:gd fmla="*/ 0 w 5972619" name="connsiteX0"/>
              <a:gd fmla="*/ 968766 h 1457290" name="connsiteY0"/>
              <a:gd fmla="*/ 3406562 w 5972619" name="connsiteX1"/>
              <a:gd fmla="*/ 624 h 1457290" name="connsiteY1"/>
              <a:gd fmla="*/ 5696406 w 5972619" name="connsiteX2"/>
              <a:gd fmla="*/ 862563 h 1457290" name="connsiteY2"/>
              <a:gd fmla="*/ 5837518 w 5972619" name="connsiteX3"/>
              <a:gd fmla="*/ 610263 h 1457290" name="connsiteY3"/>
              <a:gd fmla="*/ 5972619 w 5972619" name="connsiteX4"/>
              <a:gd fmla="*/ 1457290 h 1457290" name="connsiteY4"/>
              <a:gd fmla="*/ 5050650 w 5972619" name="connsiteX5"/>
              <a:gd fmla="*/ 1277664 h 1457290" name="connsiteY5"/>
              <a:gd fmla="*/ 5386439 w 5972619" name="connsiteX6"/>
              <a:gd fmla="*/ 1120715 h 1457290" name="connsiteY6"/>
              <a:gd fmla="*/ 3162467 w 5972619" name="connsiteX7"/>
              <a:gd fmla="*/ 345427 h 1457290" name="connsiteY7"/>
              <a:gd fmla="*/ 56922 w 5972619" name="connsiteX8"/>
              <a:gd fmla="*/ 1065158 h 1457290" name="connsiteY8"/>
              <a:gd fmla="*/ 0 w 5972619" name="connsiteX9"/>
              <a:gd fmla="*/ 968766 h 1457290" name="connsiteY9"/>
              <a:gd fmla="*/ 0 w 6017992" name="connsiteX0"/>
              <a:gd fmla="*/ 968766 h 1487685" name="connsiteY0"/>
              <a:gd fmla="*/ 3406562 w 6017992" name="connsiteX1"/>
              <a:gd fmla="*/ 624 h 1487685" name="connsiteY1"/>
              <a:gd fmla="*/ 5696406 w 6017992" name="connsiteX2"/>
              <a:gd fmla="*/ 862563 h 1487685" name="connsiteY2"/>
              <a:gd fmla="*/ 5837518 w 6017992" name="connsiteX3"/>
              <a:gd fmla="*/ 610263 h 1487685" name="connsiteY3"/>
              <a:gd fmla="*/ 6017992 w 6017992" name="connsiteX4"/>
              <a:gd fmla="*/ 1487685 h 1487685" name="connsiteY4"/>
              <a:gd fmla="*/ 5050650 w 6017992" name="connsiteX5"/>
              <a:gd fmla="*/ 1277664 h 1487685" name="connsiteY5"/>
              <a:gd fmla="*/ 5386439 w 6017992" name="connsiteX6"/>
              <a:gd fmla="*/ 1120715 h 1487685" name="connsiteY6"/>
              <a:gd fmla="*/ 3162467 w 6017992" name="connsiteX7"/>
              <a:gd fmla="*/ 345427 h 1487685" name="connsiteY7"/>
              <a:gd fmla="*/ 56922 w 6017992" name="connsiteX8"/>
              <a:gd fmla="*/ 1065158 h 1487685" name="connsiteY8"/>
              <a:gd fmla="*/ 0 w 6017992" name="connsiteX9"/>
              <a:gd fmla="*/ 968766 h 1487685" name="connsiteY9"/>
              <a:gd fmla="*/ 0 w 6017992" name="connsiteX0"/>
              <a:gd fmla="*/ 968766 h 1487685" name="connsiteY0"/>
              <a:gd fmla="*/ 3406562 w 6017992" name="connsiteX1"/>
              <a:gd fmla="*/ 624 h 1487685" name="connsiteY1"/>
              <a:gd fmla="*/ 5696406 w 6017992" name="connsiteX2"/>
              <a:gd fmla="*/ 862563 h 1487685" name="connsiteY2"/>
              <a:gd fmla="*/ 5837518 w 6017992" name="connsiteX3"/>
              <a:gd fmla="*/ 610263 h 1487685" name="connsiteY3"/>
              <a:gd fmla="*/ 6017992 w 6017992" name="connsiteX4"/>
              <a:gd fmla="*/ 1487685 h 1487685" name="connsiteY4"/>
              <a:gd fmla="*/ 5050650 w 6017992" name="connsiteX5"/>
              <a:gd fmla="*/ 1277664 h 1487685" name="connsiteY5"/>
              <a:gd fmla="*/ 5386439 w 6017992" name="connsiteX6"/>
              <a:gd fmla="*/ 1120715 h 1487685" name="connsiteY6"/>
              <a:gd fmla="*/ 3460526 w 6017992" name="connsiteX7"/>
              <a:gd fmla="*/ 260258 h 1487685" name="connsiteY7"/>
              <a:gd fmla="*/ 56922 w 6017992" name="connsiteX8"/>
              <a:gd fmla="*/ 1065158 h 1487685" name="connsiteY8"/>
              <a:gd fmla="*/ 0 w 6017992" name="connsiteX9"/>
              <a:gd fmla="*/ 968766 h 1487685" name="connsiteY9"/>
              <a:gd fmla="*/ 0 w 6017992" name="connsiteX0"/>
              <a:gd fmla="*/ 968766 h 1487685" name="connsiteY0"/>
              <a:gd fmla="*/ 3406562 w 6017992" name="connsiteX1"/>
              <a:gd fmla="*/ 624 h 1487685" name="connsiteY1"/>
              <a:gd fmla="*/ 5696406 w 6017992" name="connsiteX2"/>
              <a:gd fmla="*/ 862563 h 1487685" name="connsiteY2"/>
              <a:gd fmla="*/ 5837518 w 6017992" name="connsiteX3"/>
              <a:gd fmla="*/ 610263 h 1487685" name="connsiteY3"/>
              <a:gd fmla="*/ 6017992 w 6017992" name="connsiteX4"/>
              <a:gd fmla="*/ 1487685 h 1487685" name="connsiteY4"/>
              <a:gd fmla="*/ 5050650 w 6017992" name="connsiteX5"/>
              <a:gd fmla="*/ 1277664 h 1487685" name="connsiteY5"/>
              <a:gd fmla="*/ 5386439 w 6017992" name="connsiteX6"/>
              <a:gd fmla="*/ 1120715 h 1487685" name="connsiteY6"/>
              <a:gd fmla="*/ 3460526 w 6017992" name="connsiteX7"/>
              <a:gd fmla="*/ 260258 h 1487685" name="connsiteY7"/>
              <a:gd fmla="*/ 82035 w 6017992" name="connsiteX8"/>
              <a:gd fmla="*/ 1125800 h 1487685" name="connsiteY8"/>
              <a:gd fmla="*/ 0 w 6017992" name="connsiteX9"/>
              <a:gd fmla="*/ 968766 h 1487685" name="connsiteY9"/>
              <a:gd fmla="*/ 0 w 6017992" name="connsiteX0"/>
              <a:gd fmla="*/ 968766 h 1487685" name="connsiteY0"/>
              <a:gd fmla="*/ 3406562 w 6017992" name="connsiteX1"/>
              <a:gd fmla="*/ 624 h 1487685" name="connsiteY1"/>
              <a:gd fmla="*/ 5696406 w 6017992" name="connsiteX2"/>
              <a:gd fmla="*/ 862563 h 1487685" name="connsiteY2"/>
              <a:gd fmla="*/ 5837518 w 6017992" name="connsiteX3"/>
              <a:gd fmla="*/ 610263 h 1487685" name="connsiteY3"/>
              <a:gd fmla="*/ 6017992 w 6017992" name="connsiteX4"/>
              <a:gd fmla="*/ 1487685 h 1487685" name="connsiteY4"/>
              <a:gd fmla="*/ 5050650 w 6017992" name="connsiteX5"/>
              <a:gd fmla="*/ 1277664 h 1487685" name="connsiteY5"/>
              <a:gd fmla="*/ 5386439 w 6017992" name="connsiteX6"/>
              <a:gd fmla="*/ 1120715 h 1487685" name="connsiteY6"/>
              <a:gd fmla="*/ 3189945 w 6017992" name="connsiteX7"/>
              <a:gd fmla="*/ 245519 h 1487685" name="connsiteY7"/>
              <a:gd fmla="*/ 82035 w 6017992" name="connsiteX8"/>
              <a:gd fmla="*/ 1125800 h 1487685" name="connsiteY8"/>
              <a:gd fmla="*/ 0 w 6017992" name="connsiteX9"/>
              <a:gd fmla="*/ 968766 h 1487685" name="connsiteY9"/>
              <a:gd fmla="*/ 0 w 6017992" name="connsiteX0"/>
              <a:gd fmla="*/ 968766 h 1487685" name="connsiteY0"/>
              <a:gd fmla="*/ 3406562 w 6017992" name="connsiteX1"/>
              <a:gd fmla="*/ 624 h 1487685" name="connsiteY1"/>
              <a:gd fmla="*/ 5696406 w 6017992" name="connsiteX2"/>
              <a:gd fmla="*/ 862563 h 1487685" name="connsiteY2"/>
              <a:gd fmla="*/ 5837518 w 6017992" name="connsiteX3"/>
              <a:gd fmla="*/ 610263 h 1487685" name="connsiteY3"/>
              <a:gd fmla="*/ 6017992 w 6017992" name="connsiteX4"/>
              <a:gd fmla="*/ 1487685 h 1487685" name="connsiteY4"/>
              <a:gd fmla="*/ 5050650 w 6017992" name="connsiteX5"/>
              <a:gd fmla="*/ 1277664 h 1487685" name="connsiteY5"/>
              <a:gd fmla="*/ 5386439 w 6017992" name="connsiteX6"/>
              <a:gd fmla="*/ 1120715 h 1487685" name="connsiteY6"/>
              <a:gd fmla="*/ 2975838 w 6017992" name="connsiteX7"/>
              <a:gd fmla="*/ 264229 h 1487685" name="connsiteY7"/>
              <a:gd fmla="*/ 82035 w 6017992" name="connsiteX8"/>
              <a:gd fmla="*/ 1125800 h 1487685" name="connsiteY8"/>
              <a:gd fmla="*/ 0 w 6017992" name="connsiteX9"/>
              <a:gd fmla="*/ 968766 h 1487685" name="connsiteY9"/>
              <a:gd fmla="*/ 0 w 6017992" name="connsiteX0"/>
              <a:gd fmla="*/ 968766 h 1487685" name="connsiteY0"/>
              <a:gd fmla="*/ 3406562 w 6017992" name="connsiteX1"/>
              <a:gd fmla="*/ 624 h 1487685" name="connsiteY1"/>
              <a:gd fmla="*/ 5696406 w 6017992" name="connsiteX2"/>
              <a:gd fmla="*/ 862563 h 1487685" name="connsiteY2"/>
              <a:gd fmla="*/ 5869991 w 6017992" name="connsiteX3"/>
              <a:gd fmla="*/ 535612 h 1487685" name="connsiteY3"/>
              <a:gd fmla="*/ 6017992 w 6017992" name="connsiteX4"/>
              <a:gd fmla="*/ 1487685 h 1487685" name="connsiteY4"/>
              <a:gd fmla="*/ 5050650 w 6017992" name="connsiteX5"/>
              <a:gd fmla="*/ 1277664 h 1487685" name="connsiteY5"/>
              <a:gd fmla="*/ 5386439 w 6017992" name="connsiteX6"/>
              <a:gd fmla="*/ 1120715 h 1487685" name="connsiteY6"/>
              <a:gd fmla="*/ 2975838 w 6017992" name="connsiteX7"/>
              <a:gd fmla="*/ 264229 h 1487685" name="connsiteY7"/>
              <a:gd fmla="*/ 82035 w 6017992" name="connsiteX8"/>
              <a:gd fmla="*/ 1125800 h 1487685" name="connsiteY8"/>
              <a:gd fmla="*/ 0 w 6017992" name="connsiteX9"/>
              <a:gd fmla="*/ 968766 h 1487685" name="connsiteY9"/>
              <a:gd fmla="*/ 0 w 6017992" name="connsiteX0"/>
              <a:gd fmla="*/ 968666 h 1487585" name="connsiteY0"/>
              <a:gd fmla="*/ 3406562 w 6017992" name="connsiteX1"/>
              <a:gd fmla="*/ 524 h 1487585" name="connsiteY1"/>
              <a:gd fmla="*/ 5654916 w 6017992" name="connsiteX2"/>
              <a:gd fmla="*/ 904781 h 1487585" name="connsiteY2"/>
              <a:gd fmla="*/ 5869991 w 6017992" name="connsiteX3"/>
              <a:gd fmla="*/ 535512 h 1487585" name="connsiteY3"/>
              <a:gd fmla="*/ 6017992 w 6017992" name="connsiteX4"/>
              <a:gd fmla="*/ 1487585 h 1487585" name="connsiteY4"/>
              <a:gd fmla="*/ 5050650 w 6017992" name="connsiteX5"/>
              <a:gd fmla="*/ 1277564 h 1487585" name="connsiteY5"/>
              <a:gd fmla="*/ 5386439 w 6017992" name="connsiteX6"/>
              <a:gd fmla="*/ 1120615 h 1487585" name="connsiteY6"/>
              <a:gd fmla="*/ 2975838 w 6017992" name="connsiteX7"/>
              <a:gd fmla="*/ 264129 h 1487585" name="connsiteY7"/>
              <a:gd fmla="*/ 82035 w 6017992" name="connsiteX8"/>
              <a:gd fmla="*/ 1125700 h 1487585" name="connsiteY8"/>
              <a:gd fmla="*/ 0 w 6017992" name="connsiteX9"/>
              <a:gd fmla="*/ 968666 h 1487585" name="connsiteY9"/>
              <a:gd fmla="*/ 0 w 6017992" name="connsiteX0"/>
              <a:gd fmla="*/ 968633 h 1487552" name="connsiteY0"/>
              <a:gd fmla="*/ 3406562 w 6017992" name="connsiteX1"/>
              <a:gd fmla="*/ 491 h 1487552" name="connsiteY1"/>
              <a:gd fmla="*/ 5654916 w 6017992" name="connsiteX2"/>
              <a:gd fmla="*/ 904748 h 1487552" name="connsiteY2"/>
              <a:gd fmla="*/ 5869991 w 6017992" name="connsiteX3"/>
              <a:gd fmla="*/ 535479 h 1487552" name="connsiteY3"/>
              <a:gd fmla="*/ 6017992 w 6017992" name="connsiteX4"/>
              <a:gd fmla="*/ 1487552 h 1487552" name="connsiteY4"/>
              <a:gd fmla="*/ 5050650 w 6017992" name="connsiteX5"/>
              <a:gd fmla="*/ 1277531 h 1487552" name="connsiteY5"/>
              <a:gd fmla="*/ 5386439 w 6017992" name="connsiteX6"/>
              <a:gd fmla="*/ 1120582 h 1487552" name="connsiteY6"/>
              <a:gd fmla="*/ 2975838 w 6017992" name="connsiteX7"/>
              <a:gd fmla="*/ 264096 h 1487552" name="connsiteY7"/>
              <a:gd fmla="*/ 82035 w 6017992" name="connsiteX8"/>
              <a:gd fmla="*/ 1125667 h 1487552" name="connsiteY8"/>
              <a:gd fmla="*/ 0 w 6017992" name="connsiteX9"/>
              <a:gd fmla="*/ 968633 h 1487552" name="connsiteY9"/>
              <a:gd fmla="*/ 0 w 6017992" name="connsiteX0"/>
              <a:gd fmla="*/ 979060 h 1497979" name="connsiteY0"/>
              <a:gd fmla="*/ 3406562 w 6017992" name="connsiteX1"/>
              <a:gd fmla="*/ 10918 h 1497979" name="connsiteY1"/>
              <a:gd fmla="*/ 5654916 w 6017992" name="connsiteX2"/>
              <a:gd fmla="*/ 915175 h 1497979" name="connsiteY2"/>
              <a:gd fmla="*/ 5869991 w 6017992" name="connsiteX3"/>
              <a:gd fmla="*/ 545906 h 1497979" name="connsiteY3"/>
              <a:gd fmla="*/ 6017992 w 6017992" name="connsiteX4"/>
              <a:gd fmla="*/ 1497979 h 1497979" name="connsiteY4"/>
              <a:gd fmla="*/ 5050650 w 6017992" name="connsiteX5"/>
              <a:gd fmla="*/ 1287958 h 1497979" name="connsiteY5"/>
              <a:gd fmla="*/ 5386439 w 6017992" name="connsiteX6"/>
              <a:gd fmla="*/ 1131009 h 1497979" name="connsiteY6"/>
              <a:gd fmla="*/ 2975838 w 6017992" name="connsiteX7"/>
              <a:gd fmla="*/ 274523 h 1497979" name="connsiteY7"/>
              <a:gd fmla="*/ 82035 w 6017992" name="connsiteX8"/>
              <a:gd fmla="*/ 1136094 h 1497979" name="connsiteY8"/>
              <a:gd fmla="*/ 0 w 6017992" name="connsiteX9"/>
              <a:gd fmla="*/ 979060 h 1497979" name="connsiteY9"/>
              <a:gd fmla="*/ 0 w 6017992" name="connsiteX0"/>
              <a:gd fmla="*/ 970668 h 1489587" name="connsiteY0"/>
              <a:gd fmla="*/ 3406562 w 6017992" name="connsiteX1"/>
              <a:gd fmla="*/ 2526 h 1489587" name="connsiteY1"/>
              <a:gd fmla="*/ 5654916 w 6017992" name="connsiteX2"/>
              <a:gd fmla="*/ 906783 h 1489587" name="connsiteY2"/>
              <a:gd fmla="*/ 5869991 w 6017992" name="connsiteX3"/>
              <a:gd fmla="*/ 537514 h 1489587" name="connsiteY3"/>
              <a:gd fmla="*/ 6017992 w 6017992" name="connsiteX4"/>
              <a:gd fmla="*/ 1489587 h 1489587" name="connsiteY4"/>
              <a:gd fmla="*/ 5050650 w 6017992" name="connsiteX5"/>
              <a:gd fmla="*/ 1279566 h 1489587" name="connsiteY5"/>
              <a:gd fmla="*/ 5386439 w 6017992" name="connsiteX6"/>
              <a:gd fmla="*/ 1122617 h 1489587" name="connsiteY6"/>
              <a:gd fmla="*/ 2975838 w 6017992" name="connsiteX7"/>
              <a:gd fmla="*/ 266131 h 1489587" name="connsiteY7"/>
              <a:gd fmla="*/ 82035 w 6017992" name="connsiteX8"/>
              <a:gd fmla="*/ 1127702 h 1489587" name="connsiteY8"/>
              <a:gd fmla="*/ 0 w 6017992" name="connsiteX9"/>
              <a:gd fmla="*/ 970668 h 1489587" name="connsiteY9"/>
              <a:gd fmla="*/ 0 w 6017992" name="connsiteX0"/>
              <a:gd fmla="*/ 970668 h 1489587" name="connsiteY0"/>
              <a:gd fmla="*/ 3406562 w 6017992" name="connsiteX1"/>
              <a:gd fmla="*/ 2526 h 1489587" name="connsiteY1"/>
              <a:gd fmla="*/ 5654916 w 6017992" name="connsiteX2"/>
              <a:gd fmla="*/ 906783 h 1489587" name="connsiteY2"/>
              <a:gd fmla="*/ 5869991 w 6017992" name="connsiteX3"/>
              <a:gd fmla="*/ 537514 h 1489587" name="connsiteY3"/>
              <a:gd fmla="*/ 6017992 w 6017992" name="connsiteX4"/>
              <a:gd fmla="*/ 1489587 h 1489587" name="connsiteY4"/>
              <a:gd fmla="*/ 5050650 w 6017992" name="connsiteX5"/>
              <a:gd fmla="*/ 1279566 h 1489587" name="connsiteY5"/>
              <a:gd fmla="*/ 5386439 w 6017992" name="connsiteX6"/>
              <a:gd fmla="*/ 1122617 h 1489587" name="connsiteY6"/>
              <a:gd fmla="*/ 3357568 w 6017992" name="connsiteX7"/>
              <a:gd fmla="*/ 245774 h 1489587" name="connsiteY7"/>
              <a:gd fmla="*/ 82035 w 6017992" name="connsiteX8"/>
              <a:gd fmla="*/ 1127702 h 1489587" name="connsiteY8"/>
              <a:gd fmla="*/ 0 w 6017992" name="connsiteX9"/>
              <a:gd fmla="*/ 970668 h 1489587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69991 w 5921967" name="connsiteX3"/>
              <a:gd fmla="*/ 537514 h 1534814" name="connsiteY3"/>
              <a:gd fmla="*/ 5921967 w 5921967" name="connsiteX4"/>
              <a:gd fmla="*/ 1534814 h 1534814" name="connsiteY4"/>
              <a:gd fmla="*/ 5050650 w 5921967" name="connsiteX5"/>
              <a:gd fmla="*/ 1279566 h 1534814" name="connsiteY5"/>
              <a:gd fmla="*/ 5386439 w 5921967" name="connsiteX6"/>
              <a:gd fmla="*/ 1122617 h 1534814" name="connsiteY6"/>
              <a:gd fmla="*/ 3357568 w 5921967" name="connsiteX7"/>
              <a:gd fmla="*/ 245774 h 1534814" name="connsiteY7"/>
              <a:gd fmla="*/ 82035 w 5921967" name="connsiteX8"/>
              <a:gd fmla="*/ 1127702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69991 w 5921967" name="connsiteX3"/>
              <a:gd fmla="*/ 537514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57568 w 5921967" name="connsiteX7"/>
              <a:gd fmla="*/ 245774 h 1534814" name="connsiteY7"/>
              <a:gd fmla="*/ 82035 w 5921967" name="connsiteX8"/>
              <a:gd fmla="*/ 1127702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52643 w 5921967" name="connsiteX3"/>
              <a:gd fmla="*/ 622297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57568 w 5921967" name="connsiteX7"/>
              <a:gd fmla="*/ 245774 h 1534814" name="connsiteY7"/>
              <a:gd fmla="*/ 82035 w 5921967" name="connsiteX8"/>
              <a:gd fmla="*/ 1127702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57568 w 5921967" name="connsiteX7"/>
              <a:gd fmla="*/ 245774 h 1534814" name="connsiteY7"/>
              <a:gd fmla="*/ 82035 w 5921967" name="connsiteX8"/>
              <a:gd fmla="*/ 1127702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23296 w 5921967" name="connsiteX7"/>
              <a:gd fmla="*/ 218433 h 1534814" name="connsiteY7"/>
              <a:gd fmla="*/ 82035 w 5921967" name="connsiteX8"/>
              <a:gd fmla="*/ 1127702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23296 w 5921967" name="connsiteX7"/>
              <a:gd fmla="*/ 218433 h 1534814" name="connsiteY7"/>
              <a:gd fmla="*/ 82035 w 5921967" name="connsiteX8"/>
              <a:gd fmla="*/ 1127702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23296 w 5921967" name="connsiteX7"/>
              <a:gd fmla="*/ 218433 h 1534814" name="connsiteY7"/>
              <a:gd fmla="*/ 196783 w 5921967" name="connsiteX8"/>
              <a:gd fmla="*/ 1296591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23296 w 5921967" name="connsiteX7"/>
              <a:gd fmla="*/ 218433 h 1534814" name="connsiteY7"/>
              <a:gd fmla="*/ 61918 w 5921967" name="connsiteX8"/>
              <a:gd fmla="*/ 1092315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323296 w 5921967" name="connsiteX7"/>
              <a:gd fmla="*/ 218433 h 1534814" name="connsiteY7"/>
              <a:gd fmla="*/ 61918 w 5921967" name="connsiteX8"/>
              <a:gd fmla="*/ 1092315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285001 w 5921967" name="connsiteX7"/>
              <a:gd fmla="*/ 184015 h 1534814" name="connsiteY7"/>
              <a:gd fmla="*/ 61918 w 5921967" name="connsiteX8"/>
              <a:gd fmla="*/ 1092315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86439 w 5921967" name="connsiteX6"/>
              <a:gd fmla="*/ 1122617 h 1534814" name="connsiteY6"/>
              <a:gd fmla="*/ 3285001 w 5921967" name="connsiteX7"/>
              <a:gd fmla="*/ 184015 h 1534814" name="connsiteY7"/>
              <a:gd fmla="*/ 61918 w 5921967" name="connsiteX8"/>
              <a:gd fmla="*/ 1092315 h 1534814" name="connsiteY8"/>
              <a:gd fmla="*/ 0 w 5921967" name="connsiteX9"/>
              <a:gd fmla="*/ 970668 h 1534814" name="connsiteY9"/>
              <a:gd fmla="*/ 0 w 5921967" name="connsiteX0"/>
              <a:gd fmla="*/ 970668 h 1534814" name="connsiteY0"/>
              <a:gd fmla="*/ 3406562 w 5921967" name="connsiteX1"/>
              <a:gd fmla="*/ 2526 h 1534814" name="connsiteY1"/>
              <a:gd fmla="*/ 5654916 w 5921967" name="connsiteX2"/>
              <a:gd fmla="*/ 906783 h 1534814" name="connsiteY2"/>
              <a:gd fmla="*/ 5884973 w 5921967" name="connsiteX3"/>
              <a:gd fmla="*/ 613281 h 1534814" name="connsiteY3"/>
              <a:gd fmla="*/ 5921967 w 5921967" name="connsiteX4"/>
              <a:gd fmla="*/ 1534814 h 1534814" name="connsiteY4"/>
              <a:gd fmla="*/ 4970034 w 5921967" name="connsiteX5"/>
              <a:gd fmla="*/ 1203653 h 1534814" name="connsiteY5"/>
              <a:gd fmla="*/ 5362297 w 5921967" name="connsiteX6"/>
              <a:gd fmla="*/ 1080153 h 1534814" name="connsiteY6"/>
              <a:gd fmla="*/ 3285001 w 5921967" name="connsiteX7"/>
              <a:gd fmla="*/ 184015 h 1534814" name="connsiteY7"/>
              <a:gd fmla="*/ 61918 w 5921967" name="connsiteX8"/>
              <a:gd fmla="*/ 1092315 h 1534814" name="connsiteY8"/>
              <a:gd fmla="*/ 0 w 5921967" name="connsiteX9"/>
              <a:gd fmla="*/ 970668 h 1534814" name="connsiteY9"/>
              <a:gd fmla="*/ 0 w 5884973" name="connsiteX0"/>
              <a:gd fmla="*/ 970668 h 1544800" name="connsiteY0"/>
              <a:gd fmla="*/ 3406562 w 5884973" name="connsiteX1"/>
              <a:gd fmla="*/ 2526 h 1544800" name="connsiteY1"/>
              <a:gd fmla="*/ 5654916 w 5884973" name="connsiteX2"/>
              <a:gd fmla="*/ 906783 h 1544800" name="connsiteY2"/>
              <a:gd fmla="*/ 5884973 w 5884973" name="connsiteX3"/>
              <a:gd fmla="*/ 613281 h 1544800" name="connsiteY3"/>
              <a:gd fmla="*/ 5871460 w 5884973" name="connsiteX4"/>
              <a:gd fmla="*/ 1544800 h 1544800" name="connsiteY4"/>
              <a:gd fmla="*/ 4970034 w 5884973" name="connsiteX5"/>
              <a:gd fmla="*/ 1203653 h 1544800" name="connsiteY5"/>
              <a:gd fmla="*/ 5362297 w 5884973" name="connsiteX6"/>
              <a:gd fmla="*/ 1080153 h 1544800" name="connsiteY6"/>
              <a:gd fmla="*/ 3285001 w 5884973" name="connsiteX7"/>
              <a:gd fmla="*/ 184015 h 1544800" name="connsiteY7"/>
              <a:gd fmla="*/ 61918 w 5884973" name="connsiteX8"/>
              <a:gd fmla="*/ 1092315 h 1544800" name="connsiteY8"/>
              <a:gd fmla="*/ 0 w 5884973" name="connsiteX9"/>
              <a:gd fmla="*/ 970668 h 1544800" name="connsiteY9"/>
              <a:gd fmla="*/ 0 w 6140360" name="connsiteX0"/>
              <a:gd fmla="*/ 970668 h 1869538" name="connsiteY0"/>
              <a:gd fmla="*/ 3406562 w 6140360" name="connsiteX1"/>
              <a:gd fmla="*/ 2526 h 1869538" name="connsiteY1"/>
              <a:gd fmla="*/ 5654916 w 6140360" name="connsiteX2"/>
              <a:gd fmla="*/ 906783 h 1869538" name="connsiteY2"/>
              <a:gd fmla="*/ 5884973 w 6140360" name="connsiteX3"/>
              <a:gd fmla="*/ 613281 h 1869538" name="connsiteY3"/>
              <a:gd fmla="*/ 6140360 w 6140360" name="connsiteX4"/>
              <a:gd fmla="*/ 1869538 h 1869538" name="connsiteY4"/>
              <a:gd fmla="*/ 4970034 w 6140360" name="connsiteX5"/>
              <a:gd fmla="*/ 1203653 h 1869538" name="connsiteY5"/>
              <a:gd fmla="*/ 5362297 w 6140360" name="connsiteX6"/>
              <a:gd fmla="*/ 1080153 h 1869538" name="connsiteY6"/>
              <a:gd fmla="*/ 3285001 w 6140360" name="connsiteX7"/>
              <a:gd fmla="*/ 184015 h 1869538" name="connsiteY7"/>
              <a:gd fmla="*/ 61918 w 6140360" name="connsiteX8"/>
              <a:gd fmla="*/ 1092315 h 1869538" name="connsiteY8"/>
              <a:gd fmla="*/ 0 w 6140360" name="connsiteX9"/>
              <a:gd fmla="*/ 970668 h 1869538" name="connsiteY9"/>
              <a:gd fmla="*/ 0 w 6140360" name="connsiteX0"/>
              <a:gd fmla="*/ 969507 h 1868377" name="connsiteY0"/>
              <a:gd fmla="*/ 3406562 w 6140360" name="connsiteX1"/>
              <a:gd fmla="*/ 1365 h 1868377" name="connsiteY1"/>
              <a:gd fmla="*/ 5855272 w 6140360" name="connsiteX2"/>
              <a:gd fmla="*/ 1175680 h 1868377" name="connsiteY2"/>
              <a:gd fmla="*/ 5884973 w 6140360" name="connsiteX3"/>
              <a:gd fmla="*/ 612120 h 1868377" name="connsiteY3"/>
              <a:gd fmla="*/ 6140360 w 6140360" name="connsiteX4"/>
              <a:gd fmla="*/ 1868377 h 1868377" name="connsiteY4"/>
              <a:gd fmla="*/ 4970034 w 6140360" name="connsiteX5"/>
              <a:gd fmla="*/ 1202492 h 1868377" name="connsiteY5"/>
              <a:gd fmla="*/ 5362297 w 6140360" name="connsiteX6"/>
              <a:gd fmla="*/ 1078992 h 1868377" name="connsiteY6"/>
              <a:gd fmla="*/ 3285001 w 6140360" name="connsiteX7"/>
              <a:gd fmla="*/ 182854 h 1868377" name="connsiteY7"/>
              <a:gd fmla="*/ 61918 w 6140360" name="connsiteX8"/>
              <a:gd fmla="*/ 1091154 h 1868377" name="connsiteY8"/>
              <a:gd fmla="*/ 0 w 6140360" name="connsiteX9"/>
              <a:gd fmla="*/ 969507 h 1868377" name="connsiteY9"/>
              <a:gd fmla="*/ 0 w 6140360" name="connsiteX0"/>
              <a:gd fmla="*/ 969507 h 1868377" name="connsiteY0"/>
              <a:gd fmla="*/ 3406562 w 6140360" name="connsiteX1"/>
              <a:gd fmla="*/ 1365 h 1868377" name="connsiteY1"/>
              <a:gd fmla="*/ 5855272 w 6140360" name="connsiteX2"/>
              <a:gd fmla="*/ 1175680 h 1868377" name="connsiteY2"/>
              <a:gd fmla="*/ 5884973 w 6140360" name="connsiteX3"/>
              <a:gd fmla="*/ 612120 h 1868377" name="connsiteY3"/>
              <a:gd fmla="*/ 6140360 w 6140360" name="connsiteX4"/>
              <a:gd fmla="*/ 1868377 h 1868377" name="connsiteY4"/>
              <a:gd fmla="*/ 4970034 w 6140360" name="connsiteX5"/>
              <a:gd fmla="*/ 1202492 h 1868377" name="connsiteY5"/>
              <a:gd fmla="*/ 5632451 w 6140360" name="connsiteX6"/>
              <a:gd fmla="*/ 1290637 h 1868377" name="connsiteY6"/>
              <a:gd fmla="*/ 3285001 w 6140360" name="connsiteX7"/>
              <a:gd fmla="*/ 182854 h 1868377" name="connsiteY7"/>
              <a:gd fmla="*/ 61918 w 6140360" name="connsiteX8"/>
              <a:gd fmla="*/ 1091154 h 1868377" name="connsiteY8"/>
              <a:gd fmla="*/ 0 w 6140360" name="connsiteX9"/>
              <a:gd fmla="*/ 969507 h 1868377" name="connsiteY9"/>
              <a:gd fmla="*/ 0 w 6140360" name="connsiteX0"/>
              <a:gd fmla="*/ 969507 h 1868377" name="connsiteY0"/>
              <a:gd fmla="*/ 3406562 w 6140360" name="connsiteX1"/>
              <a:gd fmla="*/ 1365 h 1868377" name="connsiteY1"/>
              <a:gd fmla="*/ 5855272 w 6140360" name="connsiteX2"/>
              <a:gd fmla="*/ 1175680 h 1868377" name="connsiteY2"/>
              <a:gd fmla="*/ 6027744 w 6140360" name="connsiteX3"/>
              <a:gd fmla="*/ 896187 h 1868377" name="connsiteY3"/>
              <a:gd fmla="*/ 6140360 w 6140360" name="connsiteX4"/>
              <a:gd fmla="*/ 1868377 h 1868377" name="connsiteY4"/>
              <a:gd fmla="*/ 4970034 w 6140360" name="connsiteX5"/>
              <a:gd fmla="*/ 1202492 h 1868377" name="connsiteY5"/>
              <a:gd fmla="*/ 5632451 w 6140360" name="connsiteX6"/>
              <a:gd fmla="*/ 1290637 h 1868377" name="connsiteY6"/>
              <a:gd fmla="*/ 3285001 w 6140360" name="connsiteX7"/>
              <a:gd fmla="*/ 182854 h 1868377" name="connsiteY7"/>
              <a:gd fmla="*/ 61918 w 6140360" name="connsiteX8"/>
              <a:gd fmla="*/ 1091154 h 1868377" name="connsiteY8"/>
              <a:gd fmla="*/ 0 w 6140360" name="connsiteX9"/>
              <a:gd fmla="*/ 969507 h 1868377" name="connsiteY9"/>
              <a:gd fmla="*/ 0 w 6140360" name="connsiteX0"/>
              <a:gd fmla="*/ 969507 h 1868377" name="connsiteY0"/>
              <a:gd fmla="*/ 3406562 w 6140360" name="connsiteX1"/>
              <a:gd fmla="*/ 1365 h 1868377" name="connsiteY1"/>
              <a:gd fmla="*/ 5855272 w 6140360" name="connsiteX2"/>
              <a:gd fmla="*/ 1175680 h 1868377" name="connsiteY2"/>
              <a:gd fmla="*/ 6027744 w 6140360" name="connsiteX3"/>
              <a:gd fmla="*/ 896187 h 1868377" name="connsiteY3"/>
              <a:gd fmla="*/ 6140360 w 6140360" name="connsiteX4"/>
              <a:gd fmla="*/ 1868377 h 1868377" name="connsiteY4"/>
              <a:gd fmla="*/ 5293892 w 6140360" name="connsiteX5"/>
              <a:gd fmla="*/ 1327415 h 1868377" name="connsiteY5"/>
              <a:gd fmla="*/ 5632451 w 6140360" name="connsiteX6"/>
              <a:gd fmla="*/ 1290637 h 1868377" name="connsiteY6"/>
              <a:gd fmla="*/ 3285001 w 6140360" name="connsiteX7"/>
              <a:gd fmla="*/ 182854 h 1868377" name="connsiteY7"/>
              <a:gd fmla="*/ 61918 w 6140360" name="connsiteX8"/>
              <a:gd fmla="*/ 1091154 h 1868377" name="connsiteY8"/>
              <a:gd fmla="*/ 0 w 6140360" name="connsiteX9"/>
              <a:gd fmla="*/ 969507 h 1868377" name="connsiteY9"/>
              <a:gd fmla="*/ 0 w 6075152" name="connsiteX0"/>
              <a:gd fmla="*/ 969507 h 1671324" name="connsiteY0"/>
              <a:gd fmla="*/ 3406562 w 6075152" name="connsiteX1"/>
              <a:gd fmla="*/ 1365 h 1671324" name="connsiteY1"/>
              <a:gd fmla="*/ 5855272 w 6075152" name="connsiteX2"/>
              <a:gd fmla="*/ 1175680 h 1671324" name="connsiteY2"/>
              <a:gd fmla="*/ 6027744 w 6075152" name="connsiteX3"/>
              <a:gd fmla="*/ 896187 h 1671324" name="connsiteY3"/>
              <a:gd fmla="*/ 6075152 w 6075152" name="connsiteX4"/>
              <a:gd fmla="*/ 1671324 h 1671324" name="connsiteY4"/>
              <a:gd fmla="*/ 5293892 w 6075152" name="connsiteX5"/>
              <a:gd fmla="*/ 1327415 h 1671324" name="connsiteY5"/>
              <a:gd fmla="*/ 5632451 w 6075152" name="connsiteX6"/>
              <a:gd fmla="*/ 1290637 h 1671324" name="connsiteY6"/>
              <a:gd fmla="*/ 3285001 w 6075152" name="connsiteX7"/>
              <a:gd fmla="*/ 182854 h 1671324" name="connsiteY7"/>
              <a:gd fmla="*/ 61918 w 6075152" name="connsiteX8"/>
              <a:gd fmla="*/ 1091154 h 1671324" name="connsiteY8"/>
              <a:gd fmla="*/ 0 w 6075152" name="connsiteX9"/>
              <a:gd fmla="*/ 969507 h 1671324" name="connsiteY9"/>
              <a:gd fmla="*/ 0 w 6075152" name="connsiteX0"/>
              <a:gd fmla="*/ 970303 h 1672120" name="connsiteY0"/>
              <a:gd fmla="*/ 3406562 w 6075152" name="connsiteX1"/>
              <a:gd fmla="*/ 2161 h 1672120" name="connsiteY1"/>
              <a:gd fmla="*/ 5855272 w 6075152" name="connsiteX2"/>
              <a:gd fmla="*/ 1176476 h 1672120" name="connsiteY2"/>
              <a:gd fmla="*/ 6027744 w 6075152" name="connsiteX3"/>
              <a:gd fmla="*/ 896983 h 1672120" name="connsiteY3"/>
              <a:gd fmla="*/ 6075152 w 6075152" name="connsiteX4"/>
              <a:gd fmla="*/ 1672120 h 1672120" name="connsiteY4"/>
              <a:gd fmla="*/ 5293892 w 6075152" name="connsiteX5"/>
              <a:gd fmla="*/ 1328211 h 1672120" name="connsiteY5"/>
              <a:gd fmla="*/ 5632451 w 6075152" name="connsiteX6"/>
              <a:gd fmla="*/ 1291433 h 1672120" name="connsiteY6"/>
              <a:gd fmla="*/ 3285001 w 6075152" name="connsiteX7"/>
              <a:gd fmla="*/ 183650 h 1672120" name="connsiteY7"/>
              <a:gd fmla="*/ 61918 w 6075152" name="connsiteX8"/>
              <a:gd fmla="*/ 1091950 h 1672120" name="connsiteY8"/>
              <a:gd fmla="*/ 0 w 6075152" name="connsiteX9"/>
              <a:gd fmla="*/ 970303 h 1672120" name="connsiteY9"/>
              <a:gd fmla="*/ 0 w 6075152" name="connsiteX0"/>
              <a:gd fmla="*/ 970303 h 1672120" name="connsiteY0"/>
              <a:gd fmla="*/ 3406562 w 6075152" name="connsiteX1"/>
              <a:gd fmla="*/ 2161 h 1672120" name="connsiteY1"/>
              <a:gd fmla="*/ 5855272 w 6075152" name="connsiteX2"/>
              <a:gd fmla="*/ 1176476 h 1672120" name="connsiteY2"/>
              <a:gd fmla="*/ 6027744 w 6075152" name="connsiteX3"/>
              <a:gd fmla="*/ 896983 h 1672120" name="connsiteY3"/>
              <a:gd fmla="*/ 6075152 w 6075152" name="connsiteX4"/>
              <a:gd fmla="*/ 1672120 h 1672120" name="connsiteY4"/>
              <a:gd fmla="*/ 5293892 w 6075152" name="connsiteX5"/>
              <a:gd fmla="*/ 1328211 h 1672120" name="connsiteY5"/>
              <a:gd fmla="*/ 5632451 w 6075152" name="connsiteX6"/>
              <a:gd fmla="*/ 1291433 h 1672120" name="connsiteY6"/>
              <a:gd fmla="*/ 3282776 w 6075152" name="connsiteX7"/>
              <a:gd fmla="*/ 278564 h 1672120" name="connsiteY7"/>
              <a:gd fmla="*/ 61918 w 6075152" name="connsiteX8"/>
              <a:gd fmla="*/ 1091950 h 1672120" name="connsiteY8"/>
              <a:gd fmla="*/ 0 w 6075152" name="connsiteX9"/>
              <a:gd fmla="*/ 970303 h 1672120" name="connsiteY9"/>
              <a:gd fmla="*/ 0 w 6075152" name="connsiteX0"/>
              <a:gd fmla="*/ 970303 h 1672120" name="connsiteY0"/>
              <a:gd fmla="*/ 3406562 w 6075152" name="connsiteX1"/>
              <a:gd fmla="*/ 2161 h 1672120" name="connsiteY1"/>
              <a:gd fmla="*/ 5855272 w 6075152" name="connsiteX2"/>
              <a:gd fmla="*/ 1176476 h 1672120" name="connsiteY2"/>
              <a:gd fmla="*/ 6027744 w 6075152" name="connsiteX3"/>
              <a:gd fmla="*/ 896983 h 1672120" name="connsiteY3"/>
              <a:gd fmla="*/ 6075152 w 6075152" name="connsiteX4"/>
              <a:gd fmla="*/ 1672120 h 1672120" name="connsiteY4"/>
              <a:gd fmla="*/ 5293892 w 6075152" name="connsiteX5"/>
              <a:gd fmla="*/ 1328211 h 1672120" name="connsiteY5"/>
              <a:gd fmla="*/ 5632451 w 6075152" name="connsiteX6"/>
              <a:gd fmla="*/ 1291433 h 1672120" name="connsiteY6"/>
              <a:gd fmla="*/ 3822965 w 6075152" name="connsiteX7"/>
              <a:gd fmla="*/ 289864 h 1672120" name="connsiteY7"/>
              <a:gd fmla="*/ 61918 w 6075152" name="connsiteX8"/>
              <a:gd fmla="*/ 1091950 h 1672120" name="connsiteY8"/>
              <a:gd fmla="*/ 0 w 6075152" name="connsiteX9"/>
              <a:gd fmla="*/ 970303 h 1672120" name="connsiteY9"/>
              <a:gd fmla="*/ 0 w 6075152" name="connsiteX0"/>
              <a:gd fmla="*/ 970303 h 1672120" name="connsiteY0"/>
              <a:gd fmla="*/ 3406562 w 6075152" name="connsiteX1"/>
              <a:gd fmla="*/ 2161 h 1672120" name="connsiteY1"/>
              <a:gd fmla="*/ 5855272 w 6075152" name="connsiteX2"/>
              <a:gd fmla="*/ 1176476 h 1672120" name="connsiteY2"/>
              <a:gd fmla="*/ 6027744 w 6075152" name="connsiteX3"/>
              <a:gd fmla="*/ 896983 h 1672120" name="connsiteY3"/>
              <a:gd fmla="*/ 6075152 w 6075152" name="connsiteX4"/>
              <a:gd fmla="*/ 1672120 h 1672120" name="connsiteY4"/>
              <a:gd fmla="*/ 5293892 w 6075152" name="connsiteX5"/>
              <a:gd fmla="*/ 1328211 h 1672120" name="connsiteY5"/>
              <a:gd fmla="*/ 5632451 w 6075152" name="connsiteX6"/>
              <a:gd fmla="*/ 1291433 h 1672120" name="connsiteY6"/>
              <a:gd fmla="*/ 3402111 w 6075152" name="connsiteX7"/>
              <a:gd fmla="*/ 191988 h 1672120" name="connsiteY7"/>
              <a:gd fmla="*/ 61918 w 6075152" name="connsiteX8"/>
              <a:gd fmla="*/ 1091950 h 1672120" name="connsiteY8"/>
              <a:gd fmla="*/ 0 w 6075152" name="connsiteX9"/>
              <a:gd fmla="*/ 970303 h 1672120" name="connsiteY9"/>
              <a:gd fmla="*/ 0 w 6027744" name="connsiteX0"/>
              <a:gd fmla="*/ 970303 h 1620493" name="connsiteY0"/>
              <a:gd fmla="*/ 3406562 w 6027744" name="connsiteX1"/>
              <a:gd fmla="*/ 2161 h 1620493" name="connsiteY1"/>
              <a:gd fmla="*/ 5855272 w 6027744" name="connsiteX2"/>
              <a:gd fmla="*/ 1176476 h 1620493" name="connsiteY2"/>
              <a:gd fmla="*/ 6027744 w 6027744" name="connsiteX3"/>
              <a:gd fmla="*/ 896983 h 1620493" name="connsiteY3"/>
              <a:gd fmla="*/ 6017709 w 6027744" name="connsiteX4"/>
              <a:gd fmla="*/ 1620493 h 1620493" name="connsiteY4"/>
              <a:gd fmla="*/ 5293892 w 6027744" name="connsiteX5"/>
              <a:gd fmla="*/ 1328211 h 1620493" name="connsiteY5"/>
              <a:gd fmla="*/ 5632451 w 6027744" name="connsiteX6"/>
              <a:gd fmla="*/ 1291433 h 1620493" name="connsiteY6"/>
              <a:gd fmla="*/ 3402111 w 6027744" name="connsiteX7"/>
              <a:gd fmla="*/ 191988 h 1620493" name="connsiteY7"/>
              <a:gd fmla="*/ 61918 w 6027744" name="connsiteX8"/>
              <a:gd fmla="*/ 1091950 h 1620493" name="connsiteY8"/>
              <a:gd fmla="*/ 0 w 6027744" name="connsiteX9"/>
              <a:gd fmla="*/ 970303 h 1620493" name="connsiteY9"/>
              <a:gd fmla="*/ 0 w 6017709" name="connsiteX0"/>
              <a:gd fmla="*/ 970303 h 1620493" name="connsiteY0"/>
              <a:gd fmla="*/ 3406562 w 6017709" name="connsiteX1"/>
              <a:gd fmla="*/ 2161 h 1620493" name="connsiteY1"/>
              <a:gd fmla="*/ 5855272 w 6017709" name="connsiteX2"/>
              <a:gd fmla="*/ 1176476 h 1620493" name="connsiteY2"/>
              <a:gd fmla="*/ 6013448 w 6017709" name="connsiteX3"/>
              <a:gd fmla="*/ 970665 h 1620493" name="connsiteY3"/>
              <a:gd fmla="*/ 6017709 w 6017709" name="connsiteX4"/>
              <a:gd fmla="*/ 1620493 h 1620493" name="connsiteY4"/>
              <a:gd fmla="*/ 5293892 w 6017709" name="connsiteX5"/>
              <a:gd fmla="*/ 1328211 h 1620493" name="connsiteY5"/>
              <a:gd fmla="*/ 5632451 w 6017709" name="connsiteX6"/>
              <a:gd fmla="*/ 1291433 h 1620493" name="connsiteY6"/>
              <a:gd fmla="*/ 3402111 w 6017709" name="connsiteX7"/>
              <a:gd fmla="*/ 191988 h 1620493" name="connsiteY7"/>
              <a:gd fmla="*/ 61918 w 6017709" name="connsiteX8"/>
              <a:gd fmla="*/ 1091950 h 1620493" name="connsiteY8"/>
              <a:gd fmla="*/ 0 w 6017709" name="connsiteX9"/>
              <a:gd fmla="*/ 970303 h 1620493" name="connsiteY9"/>
              <a:gd fmla="*/ 0 w 6017709" name="connsiteX0"/>
              <a:gd fmla="*/ 970303 h 1620493" name="connsiteY0"/>
              <a:gd fmla="*/ 3406562 w 6017709" name="connsiteX1"/>
              <a:gd fmla="*/ 2161 h 1620493" name="connsiteY1"/>
              <a:gd fmla="*/ 5855272 w 6017709" name="connsiteX2"/>
              <a:gd fmla="*/ 1176476 h 1620493" name="connsiteY2"/>
              <a:gd fmla="*/ 6013448 w 6017709" name="connsiteX3"/>
              <a:gd fmla="*/ 970665 h 1620493" name="connsiteY3"/>
              <a:gd fmla="*/ 6017709 w 6017709" name="connsiteX4"/>
              <a:gd fmla="*/ 1620493 h 1620493" name="connsiteY4"/>
              <a:gd fmla="*/ 5389774 w 6017709" name="connsiteX5"/>
              <a:gd fmla="*/ 1348621 h 1620493" name="connsiteY5"/>
              <a:gd fmla="*/ 5632451 w 6017709" name="connsiteX6"/>
              <a:gd fmla="*/ 1291433 h 1620493" name="connsiteY6"/>
              <a:gd fmla="*/ 3402111 w 6017709" name="connsiteX7"/>
              <a:gd fmla="*/ 191988 h 1620493" name="connsiteY7"/>
              <a:gd fmla="*/ 61918 w 6017709" name="connsiteX8"/>
              <a:gd fmla="*/ 1091950 h 1620493" name="connsiteY8"/>
              <a:gd fmla="*/ 0 w 6017709" name="connsiteX9"/>
              <a:gd fmla="*/ 970303 h 1620493" name="connsiteY9"/>
              <a:gd fmla="*/ 0 w 6017709" name="connsiteX0"/>
              <a:gd fmla="*/ 970303 h 1620493" name="connsiteY0"/>
              <a:gd fmla="*/ 3406562 w 6017709" name="connsiteX1"/>
              <a:gd fmla="*/ 2161 h 1620493" name="connsiteY1"/>
              <a:gd fmla="*/ 5855272 w 6017709" name="connsiteX2"/>
              <a:gd fmla="*/ 1176476 h 1620493" name="connsiteY2"/>
              <a:gd fmla="*/ 6013448 w 6017709" name="connsiteX3"/>
              <a:gd fmla="*/ 970665 h 1620493" name="connsiteY3"/>
              <a:gd fmla="*/ 6017709 w 6017709" name="connsiteX4"/>
              <a:gd fmla="*/ 1620493 h 1620493" name="connsiteY4"/>
              <a:gd fmla="*/ 5389774 w 6017709" name="connsiteX5"/>
              <a:gd fmla="*/ 1348621 h 1620493" name="connsiteY5"/>
              <a:gd fmla="*/ 5689066 w 6017709" name="connsiteX6"/>
              <a:gd fmla="*/ 1259246 h 1620493" name="connsiteY6"/>
              <a:gd fmla="*/ 3402111 w 6017709" name="connsiteX7"/>
              <a:gd fmla="*/ 191988 h 1620493" name="connsiteY7"/>
              <a:gd fmla="*/ 61918 w 6017709" name="connsiteX8"/>
              <a:gd fmla="*/ 1091950 h 1620493" name="connsiteY8"/>
              <a:gd fmla="*/ 0 w 6017709" name="connsiteX9"/>
              <a:gd fmla="*/ 970303 h 1620493" name="connsiteY9"/>
              <a:gd fmla="*/ 0 w 6017709" name="connsiteX0"/>
              <a:gd fmla="*/ 970303 h 1620493" name="connsiteY0"/>
              <a:gd fmla="*/ 3406562 w 6017709" name="connsiteX1"/>
              <a:gd fmla="*/ 2161 h 1620493" name="connsiteY1"/>
              <a:gd fmla="*/ 5855272 w 6017709" name="connsiteX2"/>
              <a:gd fmla="*/ 1176476 h 1620493" name="connsiteY2"/>
              <a:gd fmla="*/ 6013448 w 6017709" name="connsiteX3"/>
              <a:gd fmla="*/ 970665 h 1620493" name="connsiteY3"/>
              <a:gd fmla="*/ 6017709 w 6017709" name="connsiteX4"/>
              <a:gd fmla="*/ 1620493 h 1620493" name="connsiteY4"/>
              <a:gd fmla="*/ 5389774 w 6017709" name="connsiteX5"/>
              <a:gd fmla="*/ 1348621 h 1620493" name="connsiteY5"/>
              <a:gd fmla="*/ 5661729 w 6017709" name="connsiteX6"/>
              <a:gd fmla="*/ 1293519 h 1620493" name="connsiteY6"/>
              <a:gd fmla="*/ 3402111 w 6017709" name="connsiteX7"/>
              <a:gd fmla="*/ 191988 h 1620493" name="connsiteY7"/>
              <a:gd fmla="*/ 61918 w 6017709" name="connsiteX8"/>
              <a:gd fmla="*/ 1091950 h 1620493" name="connsiteY8"/>
              <a:gd fmla="*/ 0 w 6017709" name="connsiteX9"/>
              <a:gd fmla="*/ 970303 h 1620493" name="connsiteY9"/>
              <a:gd fmla="*/ 0 w 6017709" name="connsiteX0"/>
              <a:gd fmla="*/ 970303 h 1620493" name="connsiteY0"/>
              <a:gd fmla="*/ 3406562 w 6017709" name="connsiteX1"/>
              <a:gd fmla="*/ 2161 h 1620493" name="connsiteY1"/>
              <a:gd fmla="*/ 5855272 w 6017709" name="connsiteX2"/>
              <a:gd fmla="*/ 1176476 h 1620493" name="connsiteY2"/>
              <a:gd fmla="*/ 6013448 w 6017709" name="connsiteX3"/>
              <a:gd fmla="*/ 970665 h 1620493" name="connsiteY3"/>
              <a:gd fmla="*/ 6017709 w 6017709" name="connsiteX4"/>
              <a:gd fmla="*/ 1620493 h 1620493" name="connsiteY4"/>
              <a:gd fmla="*/ 5314981 w 6017709" name="connsiteX5"/>
              <a:gd fmla="*/ 1381778 h 1620493" name="connsiteY5"/>
              <a:gd fmla="*/ 5661729 w 6017709" name="connsiteX6"/>
              <a:gd fmla="*/ 1293519 h 1620493" name="connsiteY6"/>
              <a:gd fmla="*/ 3402111 w 6017709" name="connsiteX7"/>
              <a:gd fmla="*/ 191988 h 1620493" name="connsiteY7"/>
              <a:gd fmla="*/ 61918 w 6017709" name="connsiteX8"/>
              <a:gd fmla="*/ 1091950 h 1620493" name="connsiteY8"/>
              <a:gd fmla="*/ 0 w 6017709" name="connsiteX9"/>
              <a:gd fmla="*/ 970303 h 1620493" name="connsiteY9"/>
              <a:gd fmla="*/ 0 w 6013471" name="connsiteX0"/>
              <a:gd fmla="*/ 970303 h 1656704" name="connsiteY0"/>
              <a:gd fmla="*/ 3406562 w 6013471" name="connsiteX1"/>
              <a:gd fmla="*/ 2161 h 1656704" name="connsiteY1"/>
              <a:gd fmla="*/ 5855272 w 6013471" name="connsiteX2"/>
              <a:gd fmla="*/ 1176476 h 1656704" name="connsiteY2"/>
              <a:gd fmla="*/ 6013448 w 6013471" name="connsiteX3"/>
              <a:gd fmla="*/ 970665 h 1656704" name="connsiteY3"/>
              <a:gd fmla="*/ 5954017 w 6013471" name="connsiteX4"/>
              <a:gd fmla="*/ 1656704 h 1656704" name="connsiteY4"/>
              <a:gd fmla="*/ 5314981 w 6013471" name="connsiteX5"/>
              <a:gd fmla="*/ 1381778 h 1656704" name="connsiteY5"/>
              <a:gd fmla="*/ 5661729 w 6013471" name="connsiteX6"/>
              <a:gd fmla="*/ 1293519 h 1656704" name="connsiteY6"/>
              <a:gd fmla="*/ 3402111 w 6013471" name="connsiteX7"/>
              <a:gd fmla="*/ 191988 h 1656704" name="connsiteY7"/>
              <a:gd fmla="*/ 61918 w 6013471" name="connsiteX8"/>
              <a:gd fmla="*/ 1091950 h 1656704" name="connsiteY8"/>
              <a:gd fmla="*/ 0 w 6013471" name="connsiteX9"/>
              <a:gd fmla="*/ 970303 h 1656704" name="connsiteY9"/>
              <a:gd fmla="*/ 0 w 6013471" name="connsiteX0"/>
              <a:gd fmla="*/ 970303 h 1656704" name="connsiteY0"/>
              <a:gd fmla="*/ 3406562 w 6013471" name="connsiteX1"/>
              <a:gd fmla="*/ 2161 h 1656704" name="connsiteY1"/>
              <a:gd fmla="*/ 5855272 w 6013471" name="connsiteX2"/>
              <a:gd fmla="*/ 1176476 h 1656704" name="connsiteY2"/>
              <a:gd fmla="*/ 6013448 w 6013471" name="connsiteX3"/>
              <a:gd fmla="*/ 970665 h 1656704" name="connsiteY3"/>
              <a:gd fmla="*/ 5954017 w 6013471" name="connsiteX4"/>
              <a:gd fmla="*/ 1656704 h 1656704" name="connsiteY4"/>
              <a:gd fmla="*/ 5314981 w 6013471" name="connsiteX5"/>
              <a:gd fmla="*/ 1381778 h 1656704" name="connsiteY5"/>
              <a:gd fmla="*/ 5661729 w 6013471" name="connsiteX6"/>
              <a:gd fmla="*/ 1293519 h 1656704" name="connsiteY6"/>
              <a:gd fmla="*/ 3402111 w 6013471" name="connsiteX7"/>
              <a:gd fmla="*/ 191988 h 1656704" name="connsiteY7"/>
              <a:gd fmla="*/ 61918 w 6013471" name="connsiteX8"/>
              <a:gd fmla="*/ 1091950 h 1656704" name="connsiteY8"/>
              <a:gd fmla="*/ 0 w 6013471" name="connsiteX9"/>
              <a:gd fmla="*/ 970303 h 1656704" name="connsiteY9"/>
              <a:gd fmla="*/ 0 w 6013471" name="connsiteX0"/>
              <a:gd fmla="*/ 970303 h 1656704" name="connsiteY0"/>
              <a:gd fmla="*/ 3406562 w 6013471" name="connsiteX1"/>
              <a:gd fmla="*/ 2161 h 1656704" name="connsiteY1"/>
              <a:gd fmla="*/ 5855272 w 6013471" name="connsiteX2"/>
              <a:gd fmla="*/ 1176476 h 1656704" name="connsiteY2"/>
              <a:gd fmla="*/ 6013448 w 6013471" name="connsiteX3"/>
              <a:gd fmla="*/ 970665 h 1656704" name="connsiteY3"/>
              <a:gd fmla="*/ 5954017 w 6013471" name="connsiteX4"/>
              <a:gd fmla="*/ 1656704 h 1656704" name="connsiteY4"/>
              <a:gd fmla="*/ 5314981 w 6013471" name="connsiteX5"/>
              <a:gd fmla="*/ 1381778 h 1656704" name="connsiteY5"/>
              <a:gd fmla="*/ 5612191 w 6013471" name="connsiteX6"/>
              <a:gd fmla="*/ 1321682 h 1656704" name="connsiteY6"/>
              <a:gd fmla="*/ 3402111 w 6013471" name="connsiteX7"/>
              <a:gd fmla="*/ 191988 h 1656704" name="connsiteY7"/>
              <a:gd fmla="*/ 61918 w 6013471" name="connsiteX8"/>
              <a:gd fmla="*/ 1091950 h 1656704" name="connsiteY8"/>
              <a:gd fmla="*/ 0 w 6013471" name="connsiteX9"/>
              <a:gd fmla="*/ 970303 h 1656704" name="connsiteY9"/>
              <a:gd fmla="*/ 0 w 6013471" name="connsiteX0"/>
              <a:gd fmla="*/ 970303 h 1656704" name="connsiteY0"/>
              <a:gd fmla="*/ 3406562 w 6013471" name="connsiteX1"/>
              <a:gd fmla="*/ 2161 h 1656704" name="connsiteY1"/>
              <a:gd fmla="*/ 5855272 w 6013471" name="connsiteX2"/>
              <a:gd fmla="*/ 1176476 h 1656704" name="connsiteY2"/>
              <a:gd fmla="*/ 6013448 w 6013471" name="connsiteX3"/>
              <a:gd fmla="*/ 970665 h 1656704" name="connsiteY3"/>
              <a:gd fmla="*/ 5954017 w 6013471" name="connsiteX4"/>
              <a:gd fmla="*/ 1656704 h 1656704" name="connsiteY4"/>
              <a:gd fmla="*/ 4832922 w 6013471" name="connsiteX5"/>
              <a:gd fmla="*/ 1571556 h 1656704" name="connsiteY5"/>
              <a:gd fmla="*/ 5612191 w 6013471" name="connsiteX6"/>
              <a:gd fmla="*/ 1321682 h 1656704" name="connsiteY6"/>
              <a:gd fmla="*/ 3402111 w 6013471" name="connsiteX7"/>
              <a:gd fmla="*/ 191988 h 1656704" name="connsiteY7"/>
              <a:gd fmla="*/ 61918 w 6013471" name="connsiteX8"/>
              <a:gd fmla="*/ 1091950 h 1656704" name="connsiteY8"/>
              <a:gd fmla="*/ 0 w 6013471" name="connsiteX9"/>
              <a:gd fmla="*/ 970303 h 1656704" name="connsiteY9"/>
              <a:gd fmla="*/ 0 w 6013452" name="connsiteX0"/>
              <a:gd fmla="*/ 970303 h 1790446" name="connsiteY0"/>
              <a:gd fmla="*/ 3406562 w 6013452" name="connsiteX1"/>
              <a:gd fmla="*/ 2161 h 1790446" name="connsiteY1"/>
              <a:gd fmla="*/ 5855272 w 6013452" name="connsiteX2"/>
              <a:gd fmla="*/ 1176476 h 1790446" name="connsiteY2"/>
              <a:gd fmla="*/ 6013448 w 6013452" name="connsiteX3"/>
              <a:gd fmla="*/ 970665 h 1790446" name="connsiteY3"/>
              <a:gd fmla="*/ 5702302 w 6013452" name="connsiteX4"/>
              <a:gd fmla="*/ 1790446 h 1790446" name="connsiteY4"/>
              <a:gd fmla="*/ 4832922 w 6013452" name="connsiteX5"/>
              <a:gd fmla="*/ 1571556 h 1790446" name="connsiteY5"/>
              <a:gd fmla="*/ 5612191 w 6013452" name="connsiteX6"/>
              <a:gd fmla="*/ 1321682 h 1790446" name="connsiteY6"/>
              <a:gd fmla="*/ 3402111 w 6013452" name="connsiteX7"/>
              <a:gd fmla="*/ 191988 h 1790446" name="connsiteY7"/>
              <a:gd fmla="*/ 61918 w 6013452" name="connsiteX8"/>
              <a:gd fmla="*/ 1091950 h 1790446" name="connsiteY8"/>
              <a:gd fmla="*/ 0 w 6013452" name="connsiteX9"/>
              <a:gd fmla="*/ 970303 h 1790446" name="connsiteY9"/>
              <a:gd fmla="*/ 0 w 6013454" name="connsiteX0"/>
              <a:gd fmla="*/ 970303 h 1790446" name="connsiteY0"/>
              <a:gd fmla="*/ 3406562 w 6013454" name="connsiteX1"/>
              <a:gd fmla="*/ 2161 h 1790446" name="connsiteY1"/>
              <a:gd fmla="*/ 5855272 w 6013454" name="connsiteX2"/>
              <a:gd fmla="*/ 1176476 h 1790446" name="connsiteY2"/>
              <a:gd fmla="*/ 6013448 w 6013454" name="connsiteX3"/>
              <a:gd fmla="*/ 970665 h 1790446" name="connsiteY3"/>
              <a:gd fmla="*/ 5702302 w 6013454" name="connsiteX4"/>
              <a:gd fmla="*/ 1790446 h 1790446" name="connsiteY4"/>
              <a:gd fmla="*/ 4832922 w 6013454" name="connsiteX5"/>
              <a:gd fmla="*/ 1571556 h 1790446" name="connsiteY5"/>
              <a:gd fmla="*/ 5612191 w 6013454" name="connsiteX6"/>
              <a:gd fmla="*/ 1321682 h 1790446" name="connsiteY6"/>
              <a:gd fmla="*/ 3402111 w 6013454" name="connsiteX7"/>
              <a:gd fmla="*/ 191988 h 1790446" name="connsiteY7"/>
              <a:gd fmla="*/ 61918 w 6013454" name="connsiteX8"/>
              <a:gd fmla="*/ 1091950 h 1790446" name="connsiteY8"/>
              <a:gd fmla="*/ 0 w 6013454" name="connsiteX9"/>
              <a:gd fmla="*/ 970303 h 1790446" name="connsiteY9"/>
              <a:gd fmla="*/ 0 w 6013454" name="connsiteX0"/>
              <a:gd fmla="*/ 970303 h 1790446" name="connsiteY0"/>
              <a:gd fmla="*/ 3406562 w 6013454" name="connsiteX1"/>
              <a:gd fmla="*/ 2161 h 1790446" name="connsiteY1"/>
              <a:gd fmla="*/ 5855272 w 6013454" name="connsiteX2"/>
              <a:gd fmla="*/ 1176476 h 1790446" name="connsiteY2"/>
              <a:gd fmla="*/ 6013448 w 6013454" name="connsiteX3"/>
              <a:gd fmla="*/ 970665 h 1790446" name="connsiteY3"/>
              <a:gd fmla="*/ 5702302 w 6013454" name="connsiteX4"/>
              <a:gd fmla="*/ 1790446 h 1790446" name="connsiteY4"/>
              <a:gd fmla="*/ 4832922 w 6013454" name="connsiteX5"/>
              <a:gd fmla="*/ 1571556 h 1790446" name="connsiteY5"/>
              <a:gd fmla="*/ 5232263 w 6013454" name="connsiteX6"/>
              <a:gd fmla="*/ 1444030 h 1790446" name="connsiteY6"/>
              <a:gd fmla="*/ 3402111 w 6013454" name="connsiteX7"/>
              <a:gd fmla="*/ 191988 h 1790446" name="connsiteY7"/>
              <a:gd fmla="*/ 61918 w 6013454" name="connsiteX8"/>
              <a:gd fmla="*/ 1091950 h 1790446" name="connsiteY8"/>
              <a:gd fmla="*/ 0 w 6013454" name="connsiteX9"/>
              <a:gd fmla="*/ 970303 h 1790446" name="connsiteY9"/>
              <a:gd fmla="*/ 0 w 6013454" name="connsiteX0"/>
              <a:gd fmla="*/ 970155 h 1790298" name="connsiteY0"/>
              <a:gd fmla="*/ 3406562 w 6013454" name="connsiteX1"/>
              <a:gd fmla="*/ 2013 h 1790298" name="connsiteY1"/>
              <a:gd fmla="*/ 5674468 w 6013454" name="connsiteX2"/>
              <a:gd fmla="*/ 1204200 h 1790298" name="connsiteY2"/>
              <a:gd fmla="*/ 6013448 w 6013454" name="connsiteX3"/>
              <a:gd fmla="*/ 970517 h 1790298" name="connsiteY3"/>
              <a:gd fmla="*/ 5702302 w 6013454" name="connsiteX4"/>
              <a:gd fmla="*/ 1790298 h 1790298" name="connsiteY4"/>
              <a:gd fmla="*/ 4832922 w 6013454" name="connsiteX5"/>
              <a:gd fmla="*/ 1571408 h 1790298" name="connsiteY5"/>
              <a:gd fmla="*/ 5232263 w 6013454" name="connsiteX6"/>
              <a:gd fmla="*/ 1443882 h 1790298" name="connsiteY6"/>
              <a:gd fmla="*/ 3402111 w 6013454" name="connsiteX7"/>
              <a:gd fmla="*/ 191840 h 1790298" name="connsiteY7"/>
              <a:gd fmla="*/ 61918 w 6013454" name="connsiteX8"/>
              <a:gd fmla="*/ 1091802 h 1790298" name="connsiteY8"/>
              <a:gd fmla="*/ 0 w 6013454" name="connsiteX9"/>
              <a:gd fmla="*/ 970155 h 1790298" name="connsiteY9"/>
              <a:gd fmla="*/ 0 w 6013454" name="connsiteX0"/>
              <a:gd fmla="*/ 970155 h 1790298" name="connsiteY0"/>
              <a:gd fmla="*/ 3406562 w 6013454" name="connsiteX1"/>
              <a:gd fmla="*/ 2013 h 1790298" name="connsiteY1"/>
              <a:gd fmla="*/ 5674468 w 6013454" name="connsiteX2"/>
              <a:gd fmla="*/ 1204200 h 1790298" name="connsiteY2"/>
              <a:gd fmla="*/ 6013448 w 6013454" name="connsiteX3"/>
              <a:gd fmla="*/ 970517 h 1790298" name="connsiteY3"/>
              <a:gd fmla="*/ 5702302 w 6013454" name="connsiteX4"/>
              <a:gd fmla="*/ 1790298 h 1790298" name="connsiteY4"/>
              <a:gd fmla="*/ 4832922 w 6013454" name="connsiteX5"/>
              <a:gd fmla="*/ 1571408 h 1790298" name="connsiteY5"/>
              <a:gd fmla="*/ 5210203 w 6013454" name="connsiteX6"/>
              <a:gd fmla="*/ 1372139 h 1790298" name="connsiteY6"/>
              <a:gd fmla="*/ 3402111 w 6013454" name="connsiteX7"/>
              <a:gd fmla="*/ 191840 h 1790298" name="connsiteY7"/>
              <a:gd fmla="*/ 61918 w 6013454" name="connsiteX8"/>
              <a:gd fmla="*/ 1091802 h 1790298" name="connsiteY8"/>
              <a:gd fmla="*/ 0 w 6013454" name="connsiteX9"/>
              <a:gd fmla="*/ 970155 h 1790298" name="connsiteY9"/>
              <a:gd fmla="*/ 0 w 6013454" name="connsiteX0"/>
              <a:gd fmla="*/ 970550 h 1790693" name="connsiteY0"/>
              <a:gd fmla="*/ 3406562 w 6013454" name="connsiteX1"/>
              <a:gd fmla="*/ 2408 h 1790693" name="connsiteY1"/>
              <a:gd fmla="*/ 5627154 w 6013454" name="connsiteX2"/>
              <a:gd fmla="*/ 1137845 h 1790693" name="connsiteY2"/>
              <a:gd fmla="*/ 6013448 w 6013454" name="connsiteX3"/>
              <a:gd fmla="*/ 970912 h 1790693" name="connsiteY3"/>
              <a:gd fmla="*/ 5702302 w 6013454" name="connsiteX4"/>
              <a:gd fmla="*/ 1790693 h 1790693" name="connsiteY4"/>
              <a:gd fmla="*/ 4832922 w 6013454" name="connsiteX5"/>
              <a:gd fmla="*/ 1571803 h 1790693" name="connsiteY5"/>
              <a:gd fmla="*/ 5210203 w 6013454" name="connsiteX6"/>
              <a:gd fmla="*/ 1372534 h 1790693" name="connsiteY6"/>
              <a:gd fmla="*/ 3402111 w 6013454" name="connsiteX7"/>
              <a:gd fmla="*/ 192235 h 1790693" name="connsiteY7"/>
              <a:gd fmla="*/ 61918 w 6013454" name="connsiteX8"/>
              <a:gd fmla="*/ 1092197 h 1790693" name="connsiteY8"/>
              <a:gd fmla="*/ 0 w 6013454" name="connsiteX9"/>
              <a:gd fmla="*/ 970550 h 1790693" name="connsiteY9"/>
              <a:gd fmla="*/ 0 w 6000413" name="connsiteX0"/>
              <a:gd fmla="*/ 970550 h 1790693" name="connsiteY0"/>
              <a:gd fmla="*/ 3406562 w 6000413" name="connsiteX1"/>
              <a:gd fmla="*/ 2408 h 1790693" name="connsiteY1"/>
              <a:gd fmla="*/ 5627154 w 6000413" name="connsiteX2"/>
              <a:gd fmla="*/ 1137845 h 1790693" name="connsiteY2"/>
              <a:gd fmla="*/ 6000407 w 6000413" name="connsiteX3"/>
              <a:gd fmla="*/ 931501 h 1790693" name="connsiteY3"/>
              <a:gd fmla="*/ 5702302 w 6000413" name="connsiteX4"/>
              <a:gd fmla="*/ 1790693 h 1790693" name="connsiteY4"/>
              <a:gd fmla="*/ 4832922 w 6000413" name="connsiteX5"/>
              <a:gd fmla="*/ 1571803 h 1790693" name="connsiteY5"/>
              <a:gd fmla="*/ 5210203 w 6000413" name="connsiteX6"/>
              <a:gd fmla="*/ 1372534 h 1790693" name="connsiteY6"/>
              <a:gd fmla="*/ 3402111 w 6000413" name="connsiteX7"/>
              <a:gd fmla="*/ 192235 h 1790693" name="connsiteY7"/>
              <a:gd fmla="*/ 61918 w 6000413" name="connsiteX8"/>
              <a:gd fmla="*/ 1092197 h 1790693" name="connsiteY8"/>
              <a:gd fmla="*/ 0 w 6000413" name="connsiteX9"/>
              <a:gd fmla="*/ 970550 h 1790693" name="connsiteY9"/>
              <a:gd fmla="*/ 0 w 6000407" name="connsiteX0"/>
              <a:gd fmla="*/ 970550 h 1790693" name="connsiteY0"/>
              <a:gd fmla="*/ 3406562 w 6000407" name="connsiteX1"/>
              <a:gd fmla="*/ 2408 h 1790693" name="connsiteY1"/>
              <a:gd fmla="*/ 5627154 w 6000407" name="connsiteX2"/>
              <a:gd fmla="*/ 1137845 h 1790693" name="connsiteY2"/>
              <a:gd fmla="*/ 6000407 w 6000407" name="connsiteX3"/>
              <a:gd fmla="*/ 931501 h 1790693" name="connsiteY3"/>
              <a:gd fmla="*/ 5702302 w 6000407" name="connsiteX4"/>
              <a:gd fmla="*/ 1790693 h 1790693" name="connsiteY4"/>
              <a:gd fmla="*/ 4832922 w 6000407" name="connsiteX5"/>
              <a:gd fmla="*/ 1571803 h 1790693" name="connsiteY5"/>
              <a:gd fmla="*/ 5210203 w 6000407" name="connsiteX6"/>
              <a:gd fmla="*/ 1372534 h 1790693" name="connsiteY6"/>
              <a:gd fmla="*/ 3402111 w 6000407" name="connsiteX7"/>
              <a:gd fmla="*/ 192235 h 1790693" name="connsiteY7"/>
              <a:gd fmla="*/ 61918 w 6000407" name="connsiteX8"/>
              <a:gd fmla="*/ 1092197 h 1790693" name="connsiteY8"/>
              <a:gd fmla="*/ 0 w 6000407" name="connsiteX9"/>
              <a:gd fmla="*/ 970550 h 1790693" name="connsiteY9"/>
              <a:gd fmla="*/ 0 w 6000407" name="connsiteX0"/>
              <a:gd fmla="*/ 970944 h 1791087" name="connsiteY0"/>
              <a:gd fmla="*/ 3406562 w 6000407" name="connsiteX1"/>
              <a:gd fmla="*/ 2802 h 1791087" name="connsiteY1"/>
              <a:gd fmla="*/ 5712077 w 6000407" name="connsiteX2"/>
              <a:gd fmla="*/ 1089958 h 1791087" name="connsiteY2"/>
              <a:gd fmla="*/ 6000407 w 6000407" name="connsiteX3"/>
              <a:gd fmla="*/ 931895 h 1791087" name="connsiteY3"/>
              <a:gd fmla="*/ 5702302 w 6000407" name="connsiteX4"/>
              <a:gd fmla="*/ 1791087 h 1791087" name="connsiteY4"/>
              <a:gd fmla="*/ 4832922 w 6000407" name="connsiteX5"/>
              <a:gd fmla="*/ 1572197 h 1791087" name="connsiteY5"/>
              <a:gd fmla="*/ 5210203 w 6000407" name="connsiteX6"/>
              <a:gd fmla="*/ 1372928 h 1791087" name="connsiteY6"/>
              <a:gd fmla="*/ 3402111 w 6000407" name="connsiteX7"/>
              <a:gd fmla="*/ 192629 h 1791087" name="connsiteY7"/>
              <a:gd fmla="*/ 61918 w 6000407" name="connsiteX8"/>
              <a:gd fmla="*/ 1092591 h 1791087" name="connsiteY8"/>
              <a:gd fmla="*/ 0 w 6000407" name="connsiteX9"/>
              <a:gd fmla="*/ 970944 h 1791087" name="connsiteY9"/>
              <a:gd fmla="*/ 0 w 6000407" name="connsiteX0"/>
              <a:gd fmla="*/ 970944 h 1791087" name="connsiteY0"/>
              <a:gd fmla="*/ 3406562 w 6000407" name="connsiteX1"/>
              <a:gd fmla="*/ 2802 h 1791087" name="connsiteY1"/>
              <a:gd fmla="*/ 5712077 w 6000407" name="connsiteX2"/>
              <a:gd fmla="*/ 1089958 h 1791087" name="connsiteY2"/>
              <a:gd fmla="*/ 6000407 w 6000407" name="connsiteX3"/>
              <a:gd fmla="*/ 931895 h 1791087" name="connsiteY3"/>
              <a:gd fmla="*/ 5702302 w 6000407" name="connsiteX4"/>
              <a:gd fmla="*/ 1791087 h 1791087" name="connsiteY4"/>
              <a:gd fmla="*/ 4832922 w 6000407" name="connsiteX5"/>
              <a:gd fmla="*/ 1572197 h 1791087" name="connsiteY5"/>
              <a:gd fmla="*/ 5104049 w 6000407" name="connsiteX6"/>
              <a:gd fmla="*/ 1433279 h 1791087" name="connsiteY6"/>
              <a:gd fmla="*/ 3402111 w 6000407" name="connsiteX7"/>
              <a:gd fmla="*/ 192629 h 1791087" name="connsiteY7"/>
              <a:gd fmla="*/ 61918 w 6000407" name="connsiteX8"/>
              <a:gd fmla="*/ 1092591 h 1791087" name="connsiteY8"/>
              <a:gd fmla="*/ 0 w 6000407" name="connsiteX9"/>
              <a:gd fmla="*/ 970944 h 1791087" name="connsiteY9"/>
              <a:gd fmla="*/ 0 w 6000407" name="connsiteX0"/>
              <a:gd fmla="*/ 970944 h 1791087" name="connsiteY0"/>
              <a:gd fmla="*/ 3406562 w 6000407" name="connsiteX1"/>
              <a:gd fmla="*/ 2802 h 1791087" name="connsiteY1"/>
              <a:gd fmla="*/ 5712077 w 6000407" name="connsiteX2"/>
              <a:gd fmla="*/ 1089958 h 1791087" name="connsiteY2"/>
              <a:gd fmla="*/ 6000407 w 6000407" name="connsiteX3"/>
              <a:gd fmla="*/ 931895 h 1791087" name="connsiteY3"/>
              <a:gd fmla="*/ 5702302 w 6000407" name="connsiteX4"/>
              <a:gd fmla="*/ 1791087 h 1791087" name="connsiteY4"/>
              <a:gd fmla="*/ 4832922 w 6000407" name="connsiteX5"/>
              <a:gd fmla="*/ 1572197 h 1791087" name="connsiteY5"/>
              <a:gd fmla="*/ 5104049 w 6000407" name="connsiteX6"/>
              <a:gd fmla="*/ 1433279 h 1791087" name="connsiteY6"/>
              <a:gd fmla="*/ 3311627 w 6000407" name="connsiteX7"/>
              <a:gd fmla="*/ 478197 h 1791087" name="connsiteY7"/>
              <a:gd fmla="*/ 61918 w 6000407" name="connsiteX8"/>
              <a:gd fmla="*/ 1092591 h 1791087" name="connsiteY8"/>
              <a:gd fmla="*/ 0 w 6000407" name="connsiteX9"/>
              <a:gd fmla="*/ 970944 h 1791087" name="connsiteY9"/>
              <a:gd fmla="*/ 0 w 6000407" name="connsiteX0"/>
              <a:gd fmla="*/ 970944 h 1791087" name="connsiteY0"/>
              <a:gd fmla="*/ 3406562 w 6000407" name="connsiteX1"/>
              <a:gd fmla="*/ 2802 h 1791087" name="connsiteY1"/>
              <a:gd fmla="*/ 5712077 w 6000407" name="connsiteX2"/>
              <a:gd fmla="*/ 1089958 h 1791087" name="connsiteY2"/>
              <a:gd fmla="*/ 6000407 w 6000407" name="connsiteX3"/>
              <a:gd fmla="*/ 931895 h 1791087" name="connsiteY3"/>
              <a:gd fmla="*/ 5702302 w 6000407" name="connsiteX4"/>
              <a:gd fmla="*/ 1791087 h 1791087" name="connsiteY4"/>
              <a:gd fmla="*/ 4832922 w 6000407" name="connsiteX5"/>
              <a:gd fmla="*/ 1572197 h 1791087" name="connsiteY5"/>
              <a:gd fmla="*/ 5104049 w 6000407" name="connsiteX6"/>
              <a:gd fmla="*/ 1433279 h 1791087" name="connsiteY6"/>
              <a:gd fmla="*/ 3311627 w 6000407" name="connsiteX7"/>
              <a:gd fmla="*/ 478197 h 1791087" name="connsiteY7"/>
              <a:gd fmla="*/ 151410 w 6000407" name="connsiteX8"/>
              <a:gd fmla="*/ 1266473 h 1791087" name="connsiteY8"/>
              <a:gd fmla="*/ 0 w 6000407" name="connsiteX9"/>
              <a:gd fmla="*/ 970944 h 1791087" name="connsiteY9"/>
              <a:gd fmla="*/ 0 w 6000407" name="connsiteX0"/>
              <a:gd fmla="*/ 970944 h 1791087" name="connsiteY0"/>
              <a:gd fmla="*/ 3406562 w 6000407" name="connsiteX1"/>
              <a:gd fmla="*/ 2802 h 1791087" name="connsiteY1"/>
              <a:gd fmla="*/ 5712077 w 6000407" name="connsiteX2"/>
              <a:gd fmla="*/ 1089958 h 1791087" name="connsiteY2"/>
              <a:gd fmla="*/ 6000407 w 6000407" name="connsiteX3"/>
              <a:gd fmla="*/ 931895 h 1791087" name="connsiteY3"/>
              <a:gd fmla="*/ 5702302 w 6000407" name="connsiteX4"/>
              <a:gd fmla="*/ 1791087 h 1791087" name="connsiteY4"/>
              <a:gd fmla="*/ 4832922 w 6000407" name="connsiteX5"/>
              <a:gd fmla="*/ 1572197 h 1791087" name="connsiteY5"/>
              <a:gd fmla="*/ 5104049 w 6000407" name="connsiteX6"/>
              <a:gd fmla="*/ 1433279 h 1791087" name="connsiteY6"/>
              <a:gd fmla="*/ 3287202 w 6000407" name="connsiteX7"/>
              <a:gd fmla="*/ 567003 h 1791087" name="connsiteY7"/>
              <a:gd fmla="*/ 151410 w 6000407" name="connsiteX8"/>
              <a:gd fmla="*/ 1266473 h 1791087" name="connsiteY8"/>
              <a:gd fmla="*/ 0 w 6000407" name="connsiteX9"/>
              <a:gd fmla="*/ 970944 h 1791087" name="connsiteY9"/>
              <a:gd fmla="*/ 0 w 6000407" name="connsiteX0"/>
              <a:gd fmla="*/ 970944 h 1791087" name="connsiteY0"/>
              <a:gd fmla="*/ 3406562 w 6000407" name="connsiteX1"/>
              <a:gd fmla="*/ 2802 h 1791087" name="connsiteY1"/>
              <a:gd fmla="*/ 5712077 w 6000407" name="connsiteX2"/>
              <a:gd fmla="*/ 1089958 h 1791087" name="connsiteY2"/>
              <a:gd fmla="*/ 6000407 w 6000407" name="connsiteX3"/>
              <a:gd fmla="*/ 931895 h 1791087" name="connsiteY3"/>
              <a:gd fmla="*/ 5702302 w 6000407" name="connsiteX4"/>
              <a:gd fmla="*/ 1791087 h 1791087" name="connsiteY4"/>
              <a:gd fmla="*/ 4644899 w 6000407" name="connsiteX5"/>
              <a:gd fmla="*/ 1669729 h 1791087" name="connsiteY5"/>
              <a:gd fmla="*/ 5104049 w 6000407" name="connsiteX6"/>
              <a:gd fmla="*/ 1433279 h 1791087" name="connsiteY6"/>
              <a:gd fmla="*/ 3287202 w 6000407" name="connsiteX7"/>
              <a:gd fmla="*/ 567003 h 1791087" name="connsiteY7"/>
              <a:gd fmla="*/ 151410 w 6000407" name="connsiteX8"/>
              <a:gd fmla="*/ 1266473 h 1791087" name="connsiteY8"/>
              <a:gd fmla="*/ 0 w 6000407" name="connsiteX9"/>
              <a:gd fmla="*/ 970944 h 1791087" name="connsiteY9"/>
              <a:gd fmla="*/ 0 w 6000407" name="connsiteX0"/>
              <a:gd fmla="*/ 970944 h 1823274" name="connsiteY0"/>
              <a:gd fmla="*/ 3406562 w 6000407" name="connsiteX1"/>
              <a:gd fmla="*/ 2802 h 1823274" name="connsiteY1"/>
              <a:gd fmla="*/ 5712077 w 6000407" name="connsiteX2"/>
              <a:gd fmla="*/ 1089958 h 1823274" name="connsiteY2"/>
              <a:gd fmla="*/ 6000407 w 6000407" name="connsiteX3"/>
              <a:gd fmla="*/ 931895 h 1823274" name="connsiteY3"/>
              <a:gd fmla="*/ 5645686 w 6000407" name="connsiteX4"/>
              <a:gd fmla="*/ 1823274 h 1823274" name="connsiteY4"/>
              <a:gd fmla="*/ 4644899 w 6000407" name="connsiteX5"/>
              <a:gd fmla="*/ 1669729 h 1823274" name="connsiteY5"/>
              <a:gd fmla="*/ 5104049 w 6000407" name="connsiteX6"/>
              <a:gd fmla="*/ 1433279 h 1823274" name="connsiteY6"/>
              <a:gd fmla="*/ 3287202 w 6000407" name="connsiteX7"/>
              <a:gd fmla="*/ 567003 h 1823274" name="connsiteY7"/>
              <a:gd fmla="*/ 151410 w 6000407" name="connsiteX8"/>
              <a:gd fmla="*/ 1266473 h 1823274" name="connsiteY8"/>
              <a:gd fmla="*/ 0 w 6000407" name="connsiteX9"/>
              <a:gd fmla="*/ 970944 h 1823274" name="connsiteY9"/>
              <a:gd fmla="*/ 0 w 6000407" name="connsiteX0"/>
              <a:gd fmla="*/ 970476 h 1822806" name="connsiteY0"/>
              <a:gd fmla="*/ 3406562 w 6000407" name="connsiteX1"/>
              <a:gd fmla="*/ 2334 h 1822806" name="connsiteY1"/>
              <a:gd fmla="*/ 5624100 w 6000407" name="connsiteX2"/>
              <a:gd fmla="*/ 1148872 h 1822806" name="connsiteY2"/>
              <a:gd fmla="*/ 6000407 w 6000407" name="connsiteX3"/>
              <a:gd fmla="*/ 931427 h 1822806" name="connsiteY3"/>
              <a:gd fmla="*/ 5645686 w 6000407" name="connsiteX4"/>
              <a:gd fmla="*/ 1822806 h 1822806" name="connsiteY4"/>
              <a:gd fmla="*/ 4644899 w 6000407" name="connsiteX5"/>
              <a:gd fmla="*/ 1669261 h 1822806" name="connsiteY5"/>
              <a:gd fmla="*/ 5104049 w 6000407" name="connsiteX6"/>
              <a:gd fmla="*/ 1432811 h 1822806" name="connsiteY6"/>
              <a:gd fmla="*/ 3287202 w 6000407" name="connsiteX7"/>
              <a:gd fmla="*/ 566535 h 1822806" name="connsiteY7"/>
              <a:gd fmla="*/ 151410 w 6000407" name="connsiteX8"/>
              <a:gd fmla="*/ 1266005 h 1822806" name="connsiteY8"/>
              <a:gd fmla="*/ 0 w 6000407" name="connsiteX9"/>
              <a:gd fmla="*/ 970476 h 1822806" name="connsiteY9"/>
              <a:gd fmla="*/ 0 w 6000407" name="connsiteX0"/>
              <a:gd fmla="*/ 970476 h 1822806" name="connsiteY0"/>
              <a:gd fmla="*/ 3406562 w 6000407" name="connsiteX1"/>
              <a:gd fmla="*/ 2334 h 1822806" name="connsiteY1"/>
              <a:gd fmla="*/ 5624100 w 6000407" name="connsiteX2"/>
              <a:gd fmla="*/ 1148872 h 1822806" name="connsiteY2"/>
              <a:gd fmla="*/ 6000407 w 6000407" name="connsiteX3"/>
              <a:gd fmla="*/ 931427 h 1822806" name="connsiteY3"/>
              <a:gd fmla="*/ 5645686 w 6000407" name="connsiteX4"/>
              <a:gd fmla="*/ 1822806 h 1822806" name="connsiteY4"/>
              <a:gd fmla="*/ 4644899 w 6000407" name="connsiteX5"/>
              <a:gd fmla="*/ 1669261 h 1822806" name="connsiteY5"/>
              <a:gd fmla="*/ 5026202 w 6000407" name="connsiteX6"/>
              <a:gd fmla="*/ 1477068 h 1822806" name="connsiteY6"/>
              <a:gd fmla="*/ 3287202 w 6000407" name="connsiteX7"/>
              <a:gd fmla="*/ 566535 h 1822806" name="connsiteY7"/>
              <a:gd fmla="*/ 151410 w 6000407" name="connsiteX8"/>
              <a:gd fmla="*/ 1266005 h 1822806" name="connsiteY8"/>
              <a:gd fmla="*/ 0 w 6000407" name="connsiteX9"/>
              <a:gd fmla="*/ 970476 h 1822806" name="connsiteY9"/>
              <a:gd fmla="*/ 0 w 6000407" name="connsiteX0"/>
              <a:gd fmla="*/ 970808 h 1823138" name="connsiteY0"/>
              <a:gd fmla="*/ 3406562 w 6000407" name="connsiteX1"/>
              <a:gd fmla="*/ 2666 h 1823138" name="connsiteY1"/>
              <a:gd fmla="*/ 5701946 w 6000407" name="connsiteX2"/>
              <a:gd fmla="*/ 1104947 h 1823138" name="connsiteY2"/>
              <a:gd fmla="*/ 6000407 w 6000407" name="connsiteX3"/>
              <a:gd fmla="*/ 931759 h 1823138" name="connsiteY3"/>
              <a:gd fmla="*/ 5645686 w 6000407" name="connsiteX4"/>
              <a:gd fmla="*/ 1823138 h 1823138" name="connsiteY4"/>
              <a:gd fmla="*/ 4644899 w 6000407" name="connsiteX5"/>
              <a:gd fmla="*/ 1669593 h 1823138" name="connsiteY5"/>
              <a:gd fmla="*/ 5026202 w 6000407" name="connsiteX6"/>
              <a:gd fmla="*/ 1477400 h 1823138" name="connsiteY6"/>
              <a:gd fmla="*/ 3287202 w 6000407" name="connsiteX7"/>
              <a:gd fmla="*/ 566867 h 1823138" name="connsiteY7"/>
              <a:gd fmla="*/ 151410 w 6000407" name="connsiteX8"/>
              <a:gd fmla="*/ 1266337 h 1823138" name="connsiteY8"/>
              <a:gd fmla="*/ 0 w 6000407" name="connsiteX9"/>
              <a:gd fmla="*/ 970808 h 1823138" name="connsiteY9"/>
              <a:gd fmla="*/ 0 w 6000407" name="connsiteX0"/>
              <a:gd fmla="*/ 969730 h 1822060" name="connsiteY0"/>
              <a:gd fmla="*/ 3406562 w 6000407" name="connsiteX1"/>
              <a:gd fmla="*/ 1588 h 1822060" name="connsiteY1"/>
              <a:gd fmla="*/ 5701946 w 6000407" name="connsiteX2"/>
              <a:gd fmla="*/ 1103869 h 1822060" name="connsiteY2"/>
              <a:gd fmla="*/ 6000407 w 6000407" name="connsiteX3"/>
              <a:gd fmla="*/ 930681 h 1822060" name="connsiteY3"/>
              <a:gd fmla="*/ 5645686 w 6000407" name="connsiteX4"/>
              <a:gd fmla="*/ 1822060 h 1822060" name="connsiteY4"/>
              <a:gd fmla="*/ 4644899 w 6000407" name="connsiteX5"/>
              <a:gd fmla="*/ 1668515 h 1822060" name="connsiteY5"/>
              <a:gd fmla="*/ 5026202 w 6000407" name="connsiteX6"/>
              <a:gd fmla="*/ 1476322 h 1822060" name="connsiteY6"/>
              <a:gd fmla="*/ 3287202 w 6000407" name="connsiteX7"/>
              <a:gd fmla="*/ 565789 h 1822060" name="connsiteY7"/>
              <a:gd fmla="*/ 151410 w 6000407" name="connsiteX8"/>
              <a:gd fmla="*/ 1265259 h 1822060" name="connsiteY8"/>
              <a:gd fmla="*/ 0 w 6000407" name="connsiteX9"/>
              <a:gd fmla="*/ 969730 h 1822060" name="connsiteY9"/>
              <a:gd fmla="*/ 0 w 6000407" name="connsiteX0"/>
              <a:gd fmla="*/ 883339 h 1735669" name="connsiteY0"/>
              <a:gd fmla="*/ 3352858 w 6000407" name="connsiteX1"/>
              <a:gd fmla="*/ 1919 h 1735669" name="connsiteY1"/>
              <a:gd fmla="*/ 5701946 w 6000407" name="connsiteX2"/>
              <a:gd fmla="*/ 1017478 h 1735669" name="connsiteY2"/>
              <a:gd fmla="*/ 6000407 w 6000407" name="connsiteX3"/>
              <a:gd fmla="*/ 844290 h 1735669" name="connsiteY3"/>
              <a:gd fmla="*/ 5645686 w 6000407" name="connsiteX4"/>
              <a:gd fmla="*/ 1735669 h 1735669" name="connsiteY4"/>
              <a:gd fmla="*/ 4644899 w 6000407" name="connsiteX5"/>
              <a:gd fmla="*/ 1582124 h 1735669" name="connsiteY5"/>
              <a:gd fmla="*/ 5026202 w 6000407" name="connsiteX6"/>
              <a:gd fmla="*/ 1389931 h 1735669" name="connsiteY6"/>
              <a:gd fmla="*/ 3287202 w 6000407" name="connsiteX7"/>
              <a:gd fmla="*/ 479398 h 1735669" name="connsiteY7"/>
              <a:gd fmla="*/ 151410 w 6000407" name="connsiteX8"/>
              <a:gd fmla="*/ 1178868 h 1735669" name="connsiteY8"/>
              <a:gd fmla="*/ 0 w 6000407" name="connsiteX9"/>
              <a:gd fmla="*/ 883339 h 1735669" name="connsiteY9"/>
              <a:gd fmla="*/ 0 w 6000407" name="connsiteX0"/>
              <a:gd fmla="*/ 883339 h 1735669" name="connsiteY0"/>
              <a:gd fmla="*/ 3352858 w 6000407" name="connsiteX1"/>
              <a:gd fmla="*/ 1919 h 1735669" name="connsiteY1"/>
              <a:gd fmla="*/ 5701946 w 6000407" name="connsiteX2"/>
              <a:gd fmla="*/ 1017478 h 1735669" name="connsiteY2"/>
              <a:gd fmla="*/ 6000407 w 6000407" name="connsiteX3"/>
              <a:gd fmla="*/ 844290 h 1735669" name="connsiteY3"/>
              <a:gd fmla="*/ 5645686 w 6000407" name="connsiteX4"/>
              <a:gd fmla="*/ 1735669 h 1735669" name="connsiteY4"/>
              <a:gd fmla="*/ 4664048 w 6000407" name="connsiteX5"/>
              <a:gd fmla="*/ 1599333 h 1735669" name="connsiteY5"/>
              <a:gd fmla="*/ 5026202 w 6000407" name="connsiteX6"/>
              <a:gd fmla="*/ 1389931 h 1735669" name="connsiteY6"/>
              <a:gd fmla="*/ 3287202 w 6000407" name="connsiteX7"/>
              <a:gd fmla="*/ 479398 h 1735669" name="connsiteY7"/>
              <a:gd fmla="*/ 151410 w 6000407" name="connsiteX8"/>
              <a:gd fmla="*/ 1178868 h 1735669" name="connsiteY8"/>
              <a:gd fmla="*/ 0 w 6000407" name="connsiteX9"/>
              <a:gd fmla="*/ 883339 h 1735669" name="connsiteY9"/>
              <a:gd fmla="*/ 0 w 6000407" name="connsiteX0"/>
              <a:gd fmla="*/ 883339 h 1735669" name="connsiteY0"/>
              <a:gd fmla="*/ 3352858 w 6000407" name="connsiteX1"/>
              <a:gd fmla="*/ 1919 h 1735669" name="connsiteY1"/>
              <a:gd fmla="*/ 5701946 w 6000407" name="connsiteX2"/>
              <a:gd fmla="*/ 1017478 h 1735669" name="connsiteY2"/>
              <a:gd fmla="*/ 6000407 w 6000407" name="connsiteX3"/>
              <a:gd fmla="*/ 844290 h 1735669" name="connsiteY3"/>
              <a:gd fmla="*/ 5645686 w 6000407" name="connsiteX4"/>
              <a:gd fmla="*/ 1735669 h 1735669" name="connsiteY4"/>
              <a:gd fmla="*/ 4664048 w 6000407" name="connsiteX5"/>
              <a:gd fmla="*/ 1599333 h 1735669" name="connsiteY5"/>
              <a:gd fmla="*/ 5026202 w 6000407" name="connsiteX6"/>
              <a:gd fmla="*/ 1389931 h 1735669" name="connsiteY6"/>
              <a:gd fmla="*/ 3276244 w 6000407" name="connsiteX7"/>
              <a:gd fmla="*/ 410709 h 1735669" name="connsiteY7"/>
              <a:gd fmla="*/ 151410 w 6000407" name="connsiteX8"/>
              <a:gd fmla="*/ 1178868 h 1735669" name="connsiteY8"/>
              <a:gd fmla="*/ 0 w 6000407" name="connsiteX9"/>
              <a:gd fmla="*/ 883339 h 1735669" name="connsiteY9"/>
              <a:gd fmla="*/ 0 w 6000407" name="connsiteX0"/>
              <a:gd fmla="*/ 918575 h 1770905" name="connsiteY0"/>
              <a:gd fmla="*/ 3332740 w 6000407" name="connsiteX1"/>
              <a:gd fmla="*/ 1768 h 1770905" name="connsiteY1"/>
              <a:gd fmla="*/ 5701946 w 6000407" name="connsiteX2"/>
              <a:gd fmla="*/ 1052714 h 1770905" name="connsiteY2"/>
              <a:gd fmla="*/ 6000407 w 6000407" name="connsiteX3"/>
              <a:gd fmla="*/ 879526 h 1770905" name="connsiteY3"/>
              <a:gd fmla="*/ 5645686 w 6000407" name="connsiteX4"/>
              <a:gd fmla="*/ 1770905 h 1770905" name="connsiteY4"/>
              <a:gd fmla="*/ 4664048 w 6000407" name="connsiteX5"/>
              <a:gd fmla="*/ 1634569 h 1770905" name="connsiteY5"/>
              <a:gd fmla="*/ 5026202 w 6000407" name="connsiteX6"/>
              <a:gd fmla="*/ 1425167 h 1770905" name="connsiteY6"/>
              <a:gd fmla="*/ 3276244 w 6000407" name="connsiteX7"/>
              <a:gd fmla="*/ 445945 h 1770905" name="connsiteY7"/>
              <a:gd fmla="*/ 151410 w 6000407" name="connsiteX8"/>
              <a:gd fmla="*/ 1214104 h 1770905" name="connsiteY8"/>
              <a:gd fmla="*/ 0 w 6000407" name="connsiteX9"/>
              <a:gd fmla="*/ 918575 h 1770905" name="connsiteY9"/>
              <a:gd fmla="*/ 0 w 5979318" name="connsiteX0"/>
              <a:gd fmla="*/ 972141 h 1770905" name="connsiteY0"/>
              <a:gd fmla="*/ 3311651 w 5979318" name="connsiteX1"/>
              <a:gd fmla="*/ 1768 h 1770905" name="connsiteY1"/>
              <a:gd fmla="*/ 5680857 w 5979318" name="connsiteX2"/>
              <a:gd fmla="*/ 1052714 h 1770905" name="connsiteY2"/>
              <a:gd fmla="*/ 5979318 w 5979318" name="connsiteX3"/>
              <a:gd fmla="*/ 879526 h 1770905" name="connsiteY3"/>
              <a:gd fmla="*/ 5624597 w 5979318" name="connsiteX4"/>
              <a:gd fmla="*/ 1770905 h 1770905" name="connsiteY4"/>
              <a:gd fmla="*/ 4642959 w 5979318" name="connsiteX5"/>
              <a:gd fmla="*/ 1634569 h 1770905" name="connsiteY5"/>
              <a:gd fmla="*/ 5005113 w 5979318" name="connsiteX6"/>
              <a:gd fmla="*/ 1425167 h 1770905" name="connsiteY6"/>
              <a:gd fmla="*/ 3255155 w 5979318" name="connsiteX7"/>
              <a:gd fmla="*/ 445945 h 1770905" name="connsiteY7"/>
              <a:gd fmla="*/ 130321 w 5979318" name="connsiteX8"/>
              <a:gd fmla="*/ 1214104 h 1770905" name="connsiteY8"/>
              <a:gd fmla="*/ 0 w 5979318" name="connsiteX9"/>
              <a:gd fmla="*/ 972141 h 1770905" name="connsiteY9"/>
              <a:gd fmla="*/ 0 w 5979318" name="connsiteX0"/>
              <a:gd fmla="*/ 972141 h 1770905" name="connsiteY0"/>
              <a:gd fmla="*/ 3311651 w 5979318" name="connsiteX1"/>
              <a:gd fmla="*/ 1768 h 1770905" name="connsiteY1"/>
              <a:gd fmla="*/ 5680857 w 5979318" name="connsiteX2"/>
              <a:gd fmla="*/ 1052714 h 1770905" name="connsiteY2"/>
              <a:gd fmla="*/ 5979318 w 5979318" name="connsiteX3"/>
              <a:gd fmla="*/ 879526 h 1770905" name="connsiteY3"/>
              <a:gd fmla="*/ 5624597 w 5979318" name="connsiteX4"/>
              <a:gd fmla="*/ 1770905 h 1770905" name="connsiteY4"/>
              <a:gd fmla="*/ 4642959 w 5979318" name="connsiteX5"/>
              <a:gd fmla="*/ 1634569 h 1770905" name="connsiteY5"/>
              <a:gd fmla="*/ 5005113 w 5979318" name="connsiteX6"/>
              <a:gd fmla="*/ 1425167 h 1770905" name="connsiteY6"/>
              <a:gd fmla="*/ 3255155 w 5979318" name="connsiteX7"/>
              <a:gd fmla="*/ 445945 h 1770905" name="connsiteY7"/>
              <a:gd fmla="*/ 130321 w 5979318" name="connsiteX8"/>
              <a:gd fmla="*/ 1214104 h 1770905" name="connsiteY8"/>
              <a:gd fmla="*/ 0 w 5979318" name="connsiteX9"/>
              <a:gd fmla="*/ 972141 h 1770905" name="connsiteY9"/>
              <a:gd fmla="*/ 0 w 5979318" name="connsiteX0"/>
              <a:gd fmla="*/ 985953 h 1784717" name="connsiteY0"/>
              <a:gd fmla="*/ 3434869 w 5979318" name="connsiteX1"/>
              <a:gd fmla="*/ 1715 h 1784717" name="connsiteY1"/>
              <a:gd fmla="*/ 5680857 w 5979318" name="connsiteX2"/>
              <a:gd fmla="*/ 1066526 h 1784717" name="connsiteY2"/>
              <a:gd fmla="*/ 5979318 w 5979318" name="connsiteX3"/>
              <a:gd fmla="*/ 893338 h 1784717" name="connsiteY3"/>
              <a:gd fmla="*/ 5624597 w 5979318" name="connsiteX4"/>
              <a:gd fmla="*/ 1784717 h 1784717" name="connsiteY4"/>
              <a:gd fmla="*/ 4642959 w 5979318" name="connsiteX5"/>
              <a:gd fmla="*/ 1648381 h 1784717" name="connsiteY5"/>
              <a:gd fmla="*/ 5005113 w 5979318" name="connsiteX6"/>
              <a:gd fmla="*/ 1438979 h 1784717" name="connsiteY6"/>
              <a:gd fmla="*/ 3255155 w 5979318" name="connsiteX7"/>
              <a:gd fmla="*/ 459757 h 1784717" name="connsiteY7"/>
              <a:gd fmla="*/ 130321 w 5979318" name="connsiteX8"/>
              <a:gd fmla="*/ 1227916 h 1784717" name="connsiteY8"/>
              <a:gd fmla="*/ 0 w 5979318" name="connsiteX9"/>
              <a:gd fmla="*/ 985953 h 1784717" name="connsiteY9"/>
              <a:gd fmla="*/ 0 w 5979318" name="connsiteX0"/>
              <a:gd fmla="*/ 985953 h 1784717" name="connsiteY0"/>
              <a:gd fmla="*/ 3434869 w 5979318" name="connsiteX1"/>
              <a:gd fmla="*/ 1715 h 1784717" name="connsiteY1"/>
              <a:gd fmla="*/ 5680857 w 5979318" name="connsiteX2"/>
              <a:gd fmla="*/ 1066526 h 1784717" name="connsiteY2"/>
              <a:gd fmla="*/ 5979318 w 5979318" name="connsiteX3"/>
              <a:gd fmla="*/ 893338 h 1784717" name="connsiteY3"/>
              <a:gd fmla="*/ 5624597 w 5979318" name="connsiteX4"/>
              <a:gd fmla="*/ 1784717 h 1784717" name="connsiteY4"/>
              <a:gd fmla="*/ 4642959 w 5979318" name="connsiteX5"/>
              <a:gd fmla="*/ 1648381 h 1784717" name="connsiteY5"/>
              <a:gd fmla="*/ 4948497 w 5979318" name="connsiteX6"/>
              <a:gd fmla="*/ 1471167 h 1784717" name="connsiteY6"/>
              <a:gd fmla="*/ 3255155 w 5979318" name="connsiteX7"/>
              <a:gd fmla="*/ 459757 h 1784717" name="connsiteY7"/>
              <a:gd fmla="*/ 130321 w 5979318" name="connsiteX8"/>
              <a:gd fmla="*/ 1227916 h 1784717" name="connsiteY8"/>
              <a:gd fmla="*/ 0 w 5979318" name="connsiteX9"/>
              <a:gd fmla="*/ 985953 h 1784717" name="connsiteY9"/>
              <a:gd fmla="*/ 0 w 5979318" name="connsiteX0"/>
              <a:gd fmla="*/ 986031 h 1784795" name="connsiteY0"/>
              <a:gd fmla="*/ 3434869 w 5979318" name="connsiteX1"/>
              <a:gd fmla="*/ 1793 h 1784795" name="connsiteY1"/>
              <a:gd fmla="*/ 5716241 w 5979318" name="connsiteX2"/>
              <a:gd fmla="*/ 1046488 h 1784795" name="connsiteY2"/>
              <a:gd fmla="*/ 5979318 w 5979318" name="connsiteX3"/>
              <a:gd fmla="*/ 893416 h 1784795" name="connsiteY3"/>
              <a:gd fmla="*/ 5624597 w 5979318" name="connsiteX4"/>
              <a:gd fmla="*/ 1784795 h 1784795" name="connsiteY4"/>
              <a:gd fmla="*/ 4642959 w 5979318" name="connsiteX5"/>
              <a:gd fmla="*/ 1648459 h 1784795" name="connsiteY5"/>
              <a:gd fmla="*/ 4948497 w 5979318" name="connsiteX6"/>
              <a:gd fmla="*/ 1471245 h 1784795" name="connsiteY6"/>
              <a:gd fmla="*/ 3255155 w 5979318" name="connsiteX7"/>
              <a:gd fmla="*/ 459835 h 1784795" name="connsiteY7"/>
              <a:gd fmla="*/ 130321 w 5979318" name="connsiteX8"/>
              <a:gd fmla="*/ 1227994 h 1784795" name="connsiteY8"/>
              <a:gd fmla="*/ 0 w 5979318" name="connsiteX9"/>
              <a:gd fmla="*/ 986031 h 1784795" name="connsiteY9"/>
              <a:gd fmla="*/ 0 w 5979318" name="connsiteX0"/>
              <a:gd fmla="*/ 986621 h 1785385" name="connsiteY0"/>
              <a:gd fmla="*/ 3434869 w 5979318" name="connsiteX1"/>
              <a:gd fmla="*/ 2383 h 1785385" name="connsiteY1"/>
              <a:gd fmla="*/ 5716241 w 5979318" name="connsiteX2"/>
              <a:gd fmla="*/ 1047078 h 1785385" name="connsiteY2"/>
              <a:gd fmla="*/ 5979318 w 5979318" name="connsiteX3"/>
              <a:gd fmla="*/ 894006 h 1785385" name="connsiteY3"/>
              <a:gd fmla="*/ 5624597 w 5979318" name="connsiteX4"/>
              <a:gd fmla="*/ 1785385 h 1785385" name="connsiteY4"/>
              <a:gd fmla="*/ 4642959 w 5979318" name="connsiteX5"/>
              <a:gd fmla="*/ 1649049 h 1785385" name="connsiteY5"/>
              <a:gd fmla="*/ 4948497 w 5979318" name="connsiteX6"/>
              <a:gd fmla="*/ 1471835 h 1785385" name="connsiteY6"/>
              <a:gd fmla="*/ 3255155 w 5979318" name="connsiteX7"/>
              <a:gd fmla="*/ 460425 h 1785385" name="connsiteY7"/>
              <a:gd fmla="*/ 130321 w 5979318" name="connsiteX8"/>
              <a:gd fmla="*/ 1228584 h 1785385" name="connsiteY8"/>
              <a:gd fmla="*/ 0 w 5979318" name="connsiteX9"/>
              <a:gd fmla="*/ 986621 h 1785385" name="connsiteY9"/>
              <a:gd fmla="*/ 0 w 5979318" name="connsiteX0"/>
              <a:gd fmla="*/ 996591 h 1795355" name="connsiteY0"/>
              <a:gd fmla="*/ 3007768 w 5979318" name="connsiteX1"/>
              <a:gd fmla="*/ 2315 h 1795355" name="connsiteY1"/>
              <a:gd fmla="*/ 5716241 w 5979318" name="connsiteX2"/>
              <a:gd fmla="*/ 1057048 h 1795355" name="connsiteY2"/>
              <a:gd fmla="*/ 5979318 w 5979318" name="connsiteX3"/>
              <a:gd fmla="*/ 903976 h 1795355" name="connsiteY3"/>
              <a:gd fmla="*/ 5624597 w 5979318" name="connsiteX4"/>
              <a:gd fmla="*/ 1795355 h 1795355" name="connsiteY4"/>
              <a:gd fmla="*/ 4642959 w 5979318" name="connsiteX5"/>
              <a:gd fmla="*/ 1659019 h 1795355" name="connsiteY5"/>
              <a:gd fmla="*/ 4948497 w 5979318" name="connsiteX6"/>
              <a:gd fmla="*/ 1481805 h 1795355" name="connsiteY6"/>
              <a:gd fmla="*/ 3255155 w 5979318" name="connsiteX7"/>
              <a:gd fmla="*/ 470395 h 1795355" name="connsiteY7"/>
              <a:gd fmla="*/ 130321 w 5979318" name="connsiteX8"/>
              <a:gd fmla="*/ 1238554 h 1795355" name="connsiteY8"/>
              <a:gd fmla="*/ 0 w 5979318" name="connsiteX9"/>
              <a:gd fmla="*/ 996591 h 1795355" name="connsiteY9"/>
              <a:gd fmla="*/ 0 w 5979318" name="connsiteX0"/>
              <a:gd fmla="*/ 996591 h 1795355" name="connsiteY0"/>
              <a:gd fmla="*/ 3007768 w 5979318" name="connsiteX1"/>
              <a:gd fmla="*/ 2315 h 1795355" name="connsiteY1"/>
              <a:gd fmla="*/ 5716241 w 5979318" name="connsiteX2"/>
              <a:gd fmla="*/ 1057048 h 1795355" name="connsiteY2"/>
              <a:gd fmla="*/ 5979318 w 5979318" name="connsiteX3"/>
              <a:gd fmla="*/ 903976 h 1795355" name="connsiteY3"/>
              <a:gd fmla="*/ 5624597 w 5979318" name="connsiteX4"/>
              <a:gd fmla="*/ 1795355 h 1795355" name="connsiteY4"/>
              <a:gd fmla="*/ 4642959 w 5979318" name="connsiteX5"/>
              <a:gd fmla="*/ 1659019 h 1795355" name="connsiteY5"/>
              <a:gd fmla="*/ 4948497 w 5979318" name="connsiteX6"/>
              <a:gd fmla="*/ 1481805 h 1795355" name="connsiteY6"/>
              <a:gd fmla="*/ 3255155 w 5979318" name="connsiteX7"/>
              <a:gd fmla="*/ 470395 h 1795355" name="connsiteY7"/>
              <a:gd fmla="*/ 130321 w 5979318" name="connsiteX8"/>
              <a:gd fmla="*/ 1238554 h 1795355" name="connsiteY8"/>
              <a:gd fmla="*/ 0 w 5979318" name="connsiteX9"/>
              <a:gd fmla="*/ 996591 h 1795355" name="connsiteY9"/>
              <a:gd fmla="*/ 0 w 5979318" name="connsiteX0"/>
              <a:gd fmla="*/ 1021162 h 1819926" name="connsiteY0"/>
              <a:gd fmla="*/ 3007768 w 5979318" name="connsiteX1"/>
              <a:gd fmla="*/ 26886 h 1819926" name="connsiteY1"/>
              <a:gd fmla="*/ 5716241 w 5979318" name="connsiteX2"/>
              <a:gd fmla="*/ 1081619 h 1819926" name="connsiteY2"/>
              <a:gd fmla="*/ 5979318 w 5979318" name="connsiteX3"/>
              <a:gd fmla="*/ 928547 h 1819926" name="connsiteY3"/>
              <a:gd fmla="*/ 5624597 w 5979318" name="connsiteX4"/>
              <a:gd fmla="*/ 1819926 h 1819926" name="connsiteY4"/>
              <a:gd fmla="*/ 4642959 w 5979318" name="connsiteX5"/>
              <a:gd fmla="*/ 1683590 h 1819926" name="connsiteY5"/>
              <a:gd fmla="*/ 4948497 w 5979318" name="connsiteX6"/>
              <a:gd fmla="*/ 1506376 h 1819926" name="connsiteY6"/>
              <a:gd fmla="*/ 3255155 w 5979318" name="connsiteX7"/>
              <a:gd fmla="*/ 494966 h 1819926" name="connsiteY7"/>
              <a:gd fmla="*/ 130321 w 5979318" name="connsiteX8"/>
              <a:gd fmla="*/ 1263125 h 1819926" name="connsiteY8"/>
              <a:gd fmla="*/ 0 w 5979318" name="connsiteX9"/>
              <a:gd fmla="*/ 1021162 h 1819926" name="connsiteY9"/>
              <a:gd fmla="*/ 0 w 5979318" name="connsiteX0"/>
              <a:gd fmla="*/ 1021162 h 1819926" name="connsiteY0"/>
              <a:gd fmla="*/ 3007768 w 5979318" name="connsiteX1"/>
              <a:gd fmla="*/ 26886 h 1819926" name="connsiteY1"/>
              <a:gd fmla="*/ 5716241 w 5979318" name="connsiteX2"/>
              <a:gd fmla="*/ 1081619 h 1819926" name="connsiteY2"/>
              <a:gd fmla="*/ 5979318 w 5979318" name="connsiteX3"/>
              <a:gd fmla="*/ 928547 h 1819926" name="connsiteY3"/>
              <a:gd fmla="*/ 5624597 w 5979318" name="connsiteX4"/>
              <a:gd fmla="*/ 1819926 h 1819926" name="connsiteY4"/>
              <a:gd fmla="*/ 4642959 w 5979318" name="connsiteX5"/>
              <a:gd fmla="*/ 1683590 h 1819926" name="connsiteY5"/>
              <a:gd fmla="*/ 4948497 w 5979318" name="connsiteX6"/>
              <a:gd fmla="*/ 1506376 h 1819926" name="connsiteY6"/>
              <a:gd fmla="*/ 3063391 w 5979318" name="connsiteX7"/>
              <a:gd fmla="*/ 454149 h 1819926" name="connsiteY7"/>
              <a:gd fmla="*/ 130321 w 5979318" name="connsiteX8"/>
              <a:gd fmla="*/ 1263125 h 1819926" name="connsiteY8"/>
              <a:gd fmla="*/ 0 w 5979318" name="connsiteX9"/>
              <a:gd fmla="*/ 1021162 h 1819926" name="connsiteY9"/>
              <a:gd fmla="*/ 0 w 5979318" name="connsiteX0"/>
              <a:gd fmla="*/ 1021162 h 1819926" name="connsiteY0"/>
              <a:gd fmla="*/ 3007768 w 5979318" name="connsiteX1"/>
              <a:gd fmla="*/ 26886 h 1819926" name="connsiteY1"/>
              <a:gd fmla="*/ 5716241 w 5979318" name="connsiteX2"/>
              <a:gd fmla="*/ 1081619 h 1819926" name="connsiteY2"/>
              <a:gd fmla="*/ 5979318 w 5979318" name="connsiteX3"/>
              <a:gd fmla="*/ 928547 h 1819926" name="connsiteY3"/>
              <a:gd fmla="*/ 5624597 w 5979318" name="connsiteX4"/>
              <a:gd fmla="*/ 1819926 h 1819926" name="connsiteY4"/>
              <a:gd fmla="*/ 4642959 w 5979318" name="connsiteX5"/>
              <a:gd fmla="*/ 1683590 h 1819926" name="connsiteY5"/>
              <a:gd fmla="*/ 4948497 w 5979318" name="connsiteX6"/>
              <a:gd fmla="*/ 1506376 h 1819926" name="connsiteY6"/>
              <a:gd fmla="*/ 3063391 w 5979318" name="connsiteX7"/>
              <a:gd fmla="*/ 454149 h 1819926" name="connsiteY7"/>
              <a:gd fmla="*/ 130321 w 5979318" name="connsiteX8"/>
              <a:gd fmla="*/ 1263125 h 1819926" name="connsiteY8"/>
              <a:gd fmla="*/ 0 w 5979318" name="connsiteX9"/>
              <a:gd fmla="*/ 1021162 h 1819926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19926" w="5979318">
                <a:moveTo>
                  <a:pt x="0" y="1021162"/>
                </a:moveTo>
                <a:cubicBezTo>
                  <a:pt x="780302" y="600718"/>
                  <a:pt x="1582803" y="186382"/>
                  <a:pt x="3007768" y="26886"/>
                </a:cubicBezTo>
                <a:cubicBezTo>
                  <a:pt x="4186979" y="-112690"/>
                  <a:pt x="5286235" y="298907"/>
                  <a:pt x="5716241" y="1081619"/>
                </a:cubicBezTo>
                <a:lnTo>
                  <a:pt x="5979318" y="928547"/>
                </a:lnTo>
                <a:cubicBezTo>
                  <a:pt x="5889850" y="1150002"/>
                  <a:pt x="5702963" y="1595416"/>
                  <a:pt x="5624597" y="1819926"/>
                </a:cubicBezTo>
                <a:lnTo>
                  <a:pt x="4642959" y="1683590"/>
                </a:lnTo>
                <a:lnTo>
                  <a:pt x="4948497" y="1506376"/>
                </a:lnTo>
                <a:cubicBezTo>
                  <a:pt x="4683551" y="883464"/>
                  <a:pt x="4224336" y="445919"/>
                  <a:pt x="3063391" y="454149"/>
                </a:cubicBezTo>
                <a:cubicBezTo>
                  <a:pt x="1641494" y="529951"/>
                  <a:pt x="1032998" y="817595"/>
                  <a:pt x="130321" y="1263125"/>
                </a:cubicBezTo>
                <a:lnTo>
                  <a:pt x="0" y="1021162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accent4"/>
              </a:gs>
            </a:gsLst>
            <a:lin ang="0" scaled="1"/>
            <a:tileRect/>
          </a:gradFill>
          <a:ln>
            <a:headEnd len="med" type="none" w="med"/>
            <a:tailEnd len="med" type="none" w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algn="ctr" defTabSz="914400" eaLnBrk="0" fontAlgn="base" hangingPunct="0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  <a:tabLst/>
            </a:pPr>
            <a:endParaRPr b="0" baseline="0" cap="none" i="0" kumimoji="0" lang="en-US" normalizeH="0" strike="noStrike" sz="2000" u="none">
              <a:ln>
                <a:noFill/>
              </a:ln>
              <a:solidFill>
                <a:srgbClr val="FFFFFF"/>
              </a:solidFill>
              <a:effectLst/>
              <a:latin charset="0" typeface="Arial"/>
            </a:endParaRPr>
          </a:p>
        </p:txBody>
      </p:sp>
      <p:pic>
        <p:nvPicPr>
          <p:cNvPr descr="Fortinet_Logo_WHITE.png" id="65" name="Picture 64"/>
          <p:cNvPicPr>
            <a:picLocks noChangeAspect="1"/>
          </p:cNvPicPr>
          <p:nvPr/>
        </p:nvPicPr>
        <p:blipFill rotWithShape="1">
          <a:blip r:embed="rId3"/>
          <a:srcRect b="-20625" r="87"/>
          <a:stretch/>
        </p:blipFill>
        <p:spPr>
          <a:xfrm>
            <a:off x="4705712" y="1661821"/>
            <a:ext cx="692409" cy="525668"/>
          </a:xfrm>
          <a:prstGeom prst="rect">
            <a:avLst/>
          </a:prstGeom>
          <a:effectLst>
            <a:innerShdw blurRad="25400" dir="13500000" dist="25400">
              <a:prstClr val="black">
                <a:alpha val="50000"/>
              </a:prstClr>
            </a:innerShdw>
          </a:effectLst>
        </p:spPr>
      </p:pic>
      <p:sp>
        <p:nvSpPr>
          <p:cNvPr id="52" name="TextBox 51"/>
          <p:cNvSpPr txBox="1"/>
          <p:nvPr/>
        </p:nvSpPr>
        <p:spPr>
          <a:xfrm>
            <a:off x="6426053" y="5799037"/>
            <a:ext cx="7873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z="1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8" pitchFamily="60" typeface="ＭＳ Ｐゴシック"/>
                <a:cs charset="0" pitchFamily="34" typeface="Arial"/>
              </a:rPr>
              <a:t>Today</a:t>
            </a:r>
          </a:p>
        </p:txBody>
      </p:sp>
      <p:sp>
        <p:nvSpPr>
          <p:cNvPr id="79" name="Right Arrow 78"/>
          <p:cNvSpPr/>
          <p:nvPr/>
        </p:nvSpPr>
        <p:spPr bwMode="auto">
          <a:xfrm flipV="1" rot="16200000">
            <a:off x="-1227784" y="2773873"/>
            <a:ext cx="4311574" cy="1593889"/>
          </a:xfrm>
          <a:prstGeom prst="rightArrow">
            <a:avLst>
              <a:gd fmla="val 50000" name="adj1"/>
              <a:gd fmla="val 129691" name="adj2"/>
            </a:avLst>
          </a:prstGeom>
          <a:gradFill rotWithShape="0">
            <a:gsLst>
              <a:gs pos="14000">
                <a:schemeClr val="accent3">
                  <a:alpha val="84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len="med" type="none" w="med"/>
            <a:tailEnd len="med" type="none" w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 bIns="0" compatLnSpc="1" lIns="0" numCol="1" rIns="0" rtlCol="0" tIns="0" vert="horz" wrap="square">
            <a:prstTxWarp prst="textNoShape">
              <a:avLst/>
            </a:prstTxWarp>
          </a:bodyPr>
          <a:lstStyle/>
          <a:p>
            <a:pPr algn="ctr" defTabSz="914400" eaLnBrk="0" fontAlgn="base" hangingPunct="0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charset="2" typeface="Wingdings"/>
              <a:buNone/>
              <a:tabLst/>
            </a:pPr>
            <a:endParaRPr b="0" baseline="0" cap="none" i="0" kumimoji="0" lang="en-US" normalizeH="0" strike="noStrike" sz="2000" u="none">
              <a:ln>
                <a:noFill/>
              </a:ln>
              <a:solidFill>
                <a:srgbClr val="FFFFFF"/>
              </a:solidFill>
              <a:effectLst/>
              <a:latin charset="0"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-480654" y="3312632"/>
            <a:ext cx="2835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2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mtClean="0" sz="16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charset="0" pitchFamily="34" typeface="Arial"/>
                <a:ea charset="-128" pitchFamily="60" typeface="ＭＳ Ｐゴシック"/>
                <a:cs charset="0" pitchFamily="34" typeface="Arial"/>
              </a:rPr>
              <a:t>Performance  /  Damage</a:t>
            </a:r>
            <a:endParaRPr b="1" dirty="0" lang="en-US" sz="1600">
              <a:solidFill>
                <a:srgbClr val="FFFFFF"/>
              </a:solidFill>
              <a:effectLst>
                <a:outerShdw algn="tl" blurRad="50800" dir="2700000" dist="38100" rotWithShape="0">
                  <a:srgbClr val="000000">
                    <a:alpha val="43000"/>
                  </a:srgbClr>
                </a:outerShdw>
              </a:effectLst>
              <a:latin charset="0" pitchFamily="34" typeface="Arial"/>
              <a:ea charset="-128" pitchFamily="60" typeface="ＭＳ Ｐゴシック"/>
              <a:cs charset="0" pitchFamily="34"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3834" y="5799037"/>
            <a:ext cx="9140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charset="2" pitchFamily="2" typeface="Wingdings"/>
              <a:buNone/>
              <a:defRPr/>
            </a:pPr>
            <a:r>
              <a:rPr b="1" dirty="0" lang="en-US" smtClean="0" sz="1600">
                <a:solidFill>
                  <a:schemeClr val="accent3"/>
                </a:solidFill>
                <a:latin charset="0" pitchFamily="34" typeface="Arial"/>
                <a:ea charset="-128" pitchFamily="60" typeface="ＭＳ Ｐゴシック"/>
                <a:cs charset="0" pitchFamily="34" typeface="Arial"/>
              </a:rPr>
              <a:t>Method</a:t>
            </a:r>
            <a:endParaRPr b="1" dirty="0" lang="en-US" sz="1600">
              <a:solidFill>
                <a:schemeClr val="accent3"/>
              </a:solidFill>
              <a:latin charset="0" pitchFamily="34" typeface="Arial"/>
              <a:ea charset="-128" pitchFamily="60" typeface="ＭＳ Ｐゴシック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350453"/>
      </p:ext>
    </p:extLst>
  </p:cSld>
  <p:clrMapOvr>
    <a:masterClrMapping/>
  </p:clrMapOvr>
  <p:transition>
    <p:wipe dir="r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062025"/>
            <a:ext cx="9144000" cy="51568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2740"/>
            <a:ext cx="8229600" cy="610472"/>
          </a:xfrm>
        </p:spPr>
        <p:txBody>
          <a:bodyPr/>
          <a:lstStyle/>
          <a:p>
            <a:r>
              <a:rPr lang="en-US" dirty="0" smtClean="0"/>
              <a:t>Fortinet Advantage: Consolidation</a:t>
            </a:r>
            <a:endParaRPr lang="en-US" dirty="0"/>
          </a:p>
        </p:txBody>
      </p:sp>
      <p:pic>
        <p:nvPicPr>
          <p:cNvPr id="5" name="Picture 4" descr="UTM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" y="961867"/>
            <a:ext cx="5173558" cy="5173558"/>
          </a:xfrm>
          <a:prstGeom prst="rect">
            <a:avLst/>
          </a:prstGeom>
        </p:spPr>
      </p:pic>
      <p:pic>
        <p:nvPicPr>
          <p:cNvPr id="6" name="Picture 5" descr="Complex_Model-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06" y="961867"/>
            <a:ext cx="5173558" cy="51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4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_ppt_v03_041.jpg" id="36" name="Image 35"/>
          <p:cNvPicPr>
            <a:picLocks noChangeAspect="1"/>
          </p:cNvPicPr>
          <p:nvPr/>
        </p:nvPicPr>
        <p:blipFill>
          <a:blip cstate="print" r:embed="rId3">
            <a:lum bright="50000"/>
          </a:blip>
          <a:srcRect b="-43"/>
          <a:stretch>
            <a:fillRect/>
          </a:stretch>
        </p:blipFill>
        <p:spPr>
          <a:xfrm>
            <a:off x="0" y="1204913"/>
            <a:ext cx="9144000" cy="565308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842000"/>
            <a:ext cx="676339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2pPr>
            <a:lvl3pPr eaLnBrk="0" hangingPunct="0" indent="-228600" marL="114300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3pPr>
            <a:lvl4pPr eaLnBrk="0" hangingPunct="0" indent="-228600" marL="160020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4pPr>
            <a:lvl5pPr eaLnBrk="0" hangingPunct="0" indent="-228600" marL="2057400"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Arial"/>
                <a:ea charset="0" typeface="ＭＳ Ｐゴシック"/>
              </a:defRPr>
            </a:lvl9pPr>
          </a:lstStyle>
          <a:p>
            <a:pPr eaLnBrk="1" hangingPunct="1">
              <a:defRPr/>
            </a:pPr>
            <a:r>
              <a:rPr dirty="0" lang="en-US" smtClean="0" sz="5400">
                <a:solidFill>
                  <a:srgbClr val="7A1318"/>
                </a:solidFill>
                <a:latin charset="0" typeface="Helvetica Neue Medium"/>
                <a:ea charset="0" typeface="MS PGothic"/>
                <a:cs charset="0" typeface="MS PGothic"/>
              </a:rPr>
              <a:t>FortiGuard</a:t>
            </a:r>
            <a:r>
              <a:rPr dirty="0" lang="en-US" smtClean="0" sz="5400">
                <a:solidFill>
                  <a:schemeClr val="bg1">
                    <a:lumMod val="95000"/>
                  </a:schemeClr>
                </a:solidFill>
                <a:latin charset="0" typeface="Helvetica Neue Medium"/>
                <a:ea charset="0" typeface="MS PGothic"/>
                <a:cs charset="0" typeface="MS PGothic"/>
              </a:rPr>
              <a:t> </a:t>
            </a:r>
            <a:r>
              <a:rPr dirty="0" lang="en-US" smtClean="0" sz="5400">
                <a:solidFill>
                  <a:srgbClr val="C61019"/>
                </a:solidFill>
                <a:latin charset="0" typeface="Helvetica Neue Medium"/>
                <a:ea charset="0" typeface="MS PGothic"/>
                <a:cs charset="0" typeface="MS PGothic"/>
              </a:rPr>
              <a:t>Services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3114837" y="1633574"/>
            <a:ext cx="3228448" cy="986093"/>
            <a:chOff x="3273333" y="1182470"/>
            <a:chExt cx="3228448" cy="986093"/>
          </a:xfrm>
        </p:grpSpPr>
        <p:pic>
          <p:nvPicPr>
            <p:cNvPr descr="AntiVirus.png" id="16" name="Picture 15"/>
            <p:cNvPicPr>
              <a:picLocks noChangeAspect="1"/>
            </p:cNvPicPr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146182" y="1476413"/>
              <a:ext cx="933450" cy="6921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73333" y="1182470"/>
              <a:ext cx="3228448" cy="30777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ANTIVIRUS SERVICE</a:t>
              </a: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5070896" y="2299547"/>
            <a:ext cx="3292141" cy="692150"/>
            <a:chOff x="5229392" y="1848443"/>
            <a:chExt cx="3292141" cy="692150"/>
          </a:xfrm>
        </p:grpSpPr>
        <p:pic>
          <p:nvPicPr>
            <p:cNvPr descr="AntiSpam.png" id="17" name="Picture 16"/>
            <p:cNvPicPr>
              <a:picLocks noChangeAspect="1"/>
            </p:cNvPicPr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5229392" y="1848443"/>
              <a:ext cx="933450" cy="6921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73583" y="1926104"/>
              <a:ext cx="2347950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ANTISPAM</a:t>
              </a:r>
            </a:p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SECURITY SERVICE</a:t>
              </a: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5553721" y="3239813"/>
            <a:ext cx="2759722" cy="692150"/>
            <a:chOff x="5712217" y="2788709"/>
            <a:chExt cx="2759722" cy="692150"/>
          </a:xfrm>
        </p:grpSpPr>
        <p:pic>
          <p:nvPicPr>
            <p:cNvPr descr="WebSecurity.png" id="10" name="Picture 9"/>
            <p:cNvPicPr>
              <a:picLocks noChangeAspect="1"/>
            </p:cNvPicPr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5712217" y="2788709"/>
              <a:ext cx="933450" cy="6921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44937" y="2823013"/>
              <a:ext cx="1927002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WEB</a:t>
              </a:r>
            </a:p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SECURITY SERVICE</a:t>
              </a: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5520840" y="4072935"/>
            <a:ext cx="3223138" cy="692150"/>
            <a:chOff x="5679336" y="3621831"/>
            <a:chExt cx="3223138" cy="692150"/>
          </a:xfrm>
        </p:grpSpPr>
        <p:pic>
          <p:nvPicPr>
            <p:cNvPr descr="DatabaseSecurity.png" id="14" name="Picture 13"/>
            <p:cNvPicPr>
              <a:picLocks noChangeAspect="1"/>
            </p:cNvPicPr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5679336" y="3621831"/>
              <a:ext cx="933450" cy="6921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500278" y="3687079"/>
              <a:ext cx="2402196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DATABASE</a:t>
              </a:r>
            </a:p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SECURITY SERVICE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4699294" y="4871195"/>
            <a:ext cx="3705929" cy="692150"/>
            <a:chOff x="4857790" y="4420091"/>
            <a:chExt cx="3705929" cy="692150"/>
          </a:xfrm>
        </p:grpSpPr>
        <p:pic>
          <p:nvPicPr>
            <p:cNvPr descr="IPreputation.png" id="18" name="Picture 17"/>
            <p:cNvPicPr>
              <a:picLocks noChangeAspect="1"/>
            </p:cNvPicPr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4857790" y="4420091"/>
              <a:ext cx="933450" cy="6921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76866" y="4485450"/>
              <a:ext cx="2786853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IP REPUTATION</a:t>
              </a:r>
            </a:p>
            <a:p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SERVICE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542780" y="4860899"/>
            <a:ext cx="3721480" cy="692150"/>
            <a:chOff x="701276" y="4409795"/>
            <a:chExt cx="3721480" cy="692150"/>
          </a:xfrm>
        </p:grpSpPr>
        <p:pic>
          <p:nvPicPr>
            <p:cNvPr descr="VulManagement.png" id="12" name="Picture 11"/>
            <p:cNvPicPr>
              <a:picLocks noChangeAspect="1"/>
            </p:cNvPicPr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3489306" y="4409795"/>
              <a:ext cx="933450" cy="6921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1276" y="4484548"/>
              <a:ext cx="2866490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VULNERABILITY</a:t>
              </a:r>
            </a:p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MANAGEMENT SERVICE</a:t>
              </a: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525109" y="4171813"/>
            <a:ext cx="2951240" cy="692150"/>
            <a:chOff x="683605" y="3720709"/>
            <a:chExt cx="2951240" cy="692150"/>
          </a:xfrm>
        </p:grpSpPr>
        <p:pic>
          <p:nvPicPr>
            <p:cNvPr descr="WebFiltering.png" id="11" name="Picture 10"/>
            <p:cNvPicPr>
              <a:picLocks noChangeAspect="1"/>
            </p:cNvPicPr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2701395" y="3720709"/>
              <a:ext cx="933450" cy="6921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83605" y="3772018"/>
              <a:ext cx="1953805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WEB</a:t>
              </a:r>
            </a:p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FILTERING SERVICE</a:t>
              </a: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98204" y="3262504"/>
            <a:ext cx="3279920" cy="692150"/>
            <a:chOff x="256700" y="2811400"/>
            <a:chExt cx="3279920" cy="692150"/>
          </a:xfrm>
        </p:grpSpPr>
        <p:pic>
          <p:nvPicPr>
            <p:cNvPr descr="IntrusionProtection.png" id="13" name="Picture 12"/>
            <p:cNvPicPr>
              <a:picLocks noChangeAspect="1"/>
            </p:cNvPicPr>
            <p:nvPr/>
          </p:nvPicPr>
          <p:blipFill>
            <a:blip cstate="print" r:embed="rId11"/>
            <a:stretch>
              <a:fillRect/>
            </a:stretch>
          </p:blipFill>
          <p:spPr>
            <a:xfrm>
              <a:off x="2603170" y="2811400"/>
              <a:ext cx="933450" cy="6921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56700" y="2917133"/>
              <a:ext cx="2417650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INTRUSION</a:t>
              </a:r>
            </a:p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PREVENTION SERVICE</a:t>
              </a:r>
            </a:p>
          </p:txBody>
        </p:sp>
      </p:grpSp>
      <p:grpSp>
        <p:nvGrpSpPr>
          <p:cNvPr id="29" name="Group 37"/>
          <p:cNvGrpSpPr/>
          <p:nvPr/>
        </p:nvGrpSpPr>
        <p:grpSpPr>
          <a:xfrm>
            <a:off x="312484" y="2277737"/>
            <a:ext cx="3503363" cy="692150"/>
            <a:chOff x="470980" y="1826633"/>
            <a:chExt cx="3503363" cy="692150"/>
          </a:xfrm>
        </p:grpSpPr>
        <p:pic>
          <p:nvPicPr>
            <p:cNvPr descr="ApplicationControl.png" id="15" name="Picture 14"/>
            <p:cNvPicPr>
              <a:picLocks noChangeAspect="1"/>
            </p:cNvPicPr>
            <p:nvPr/>
          </p:nvPicPr>
          <p:blipFill>
            <a:blip cstate="print" r:embed="rId12"/>
            <a:stretch>
              <a:fillRect/>
            </a:stretch>
          </p:blipFill>
          <p:spPr>
            <a:xfrm>
              <a:off x="3040893" y="1826633"/>
              <a:ext cx="933450" cy="69215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70980" y="1908969"/>
              <a:ext cx="2626873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FORTIGUARD APPLICATION</a:t>
              </a:r>
            </a:p>
            <a:p>
              <a:pPr algn="r"/>
              <a:r>
                <a:rPr b="1" dirty="0" lang="en-US" smtClean="0" sz="1400">
                  <a:solidFill>
                    <a:srgbClr val="404040"/>
                  </a:solidFill>
                  <a:latin typeface="Arial"/>
                  <a:cs typeface="Arial"/>
                </a:rPr>
                <a:t>CONTROL SERVICE</a:t>
              </a:r>
            </a:p>
          </p:txBody>
        </p:sp>
      </p:grpSp>
      <p:pic>
        <p:nvPicPr>
          <p:cNvPr descr="Fortinet_Shield.png" id="39" name="Picture 38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15" y="3237582"/>
            <a:ext cx="779463" cy="985837"/>
          </a:xfrm>
          <a:prstGeom prst="rect">
            <a:avLst/>
          </a:prstGeom>
          <a:noFill/>
          <a:ln>
            <a:noFill/>
          </a:ln>
          <a:effectLst>
            <a:outerShdw blurRad="152400" dir="5400000" dist="101600" rotWithShape="0" sx="89999" sy="-1900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r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lang="fr-FR" smtClean="0" sz="2800"/>
              <a:t>What</a:t>
            </a:r>
            <a:r>
              <a:rPr dirty="0" lang="fr-FR" smtClean="0" sz="2800"/>
              <a:t> </a:t>
            </a:r>
            <a:r>
              <a:rPr dirty="0" err="1" lang="fr-FR" smtClean="0" sz="2800"/>
              <a:t>is</a:t>
            </a:r>
            <a:r>
              <a:rPr dirty="0" lang="fr-FR" smtClean="0" sz="2800"/>
              <a:t> </a:t>
            </a:r>
            <a:r>
              <a:rPr dirty="0" err="1" lang="fr-FR" smtClean="0" sz="2800"/>
              <a:t>FortiGuard</a:t>
            </a:r>
            <a:r>
              <a:rPr dirty="0" lang="fr-FR" smtClean="0" sz="2800"/>
              <a:t>?</a:t>
            </a:r>
            <a:endParaRPr dirty="0" lang="fr-FR" sz="2800"/>
          </a:p>
        </p:txBody>
      </p:sp>
      <p:pic>
        <p:nvPicPr>
          <p:cNvPr descr="logo_fortinet.png" id="41" name="Image 40"/>
          <p:cNvPicPr>
            <a:picLocks noChangeAspect="1"/>
          </p:cNvPicPr>
          <p:nvPr/>
        </p:nvPicPr>
        <p:blipFill>
          <a:blip cstate="print" r:embed="rId14"/>
          <a:stretch>
            <a:fillRect/>
          </a:stretch>
        </p:blipFill>
        <p:spPr>
          <a:xfrm>
            <a:off x="7400002" y="6535320"/>
            <a:ext cx="1574390" cy="190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_ppt_v03_img_04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1606551" y="1204913"/>
            <a:ext cx="7537449" cy="5653087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0" dirty="0" err="1" smtClean="0"/>
              <a:t>Threat</a:t>
            </a:r>
            <a:r>
              <a:rPr lang="fr-FR" i="0" dirty="0" smtClean="0"/>
              <a:t> Intelligence &amp; </a:t>
            </a:r>
            <a:r>
              <a:rPr lang="fr-FR" i="0" dirty="0" err="1" smtClean="0"/>
              <a:t>Response</a:t>
            </a:r>
            <a:endParaRPr lang="fr-FR" i="0" dirty="0"/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1321594"/>
            <a:ext cx="7044612" cy="4804569"/>
          </a:xfrm>
        </p:spPr>
        <p:txBody>
          <a:bodyPr/>
          <a:lstStyle/>
          <a:p>
            <a:r>
              <a:rPr lang="en-US" sz="3200" dirty="0" smtClean="0"/>
              <a:t> 400+ Researchers</a:t>
            </a:r>
          </a:p>
          <a:p>
            <a:r>
              <a:rPr lang="en-US" sz="3200" dirty="0" smtClean="0"/>
              <a:t> Millions of sensors</a:t>
            </a:r>
          </a:p>
          <a:p>
            <a:r>
              <a:rPr lang="en-US" sz="3200" dirty="0" smtClean="0"/>
              <a:t> Collaboration</a:t>
            </a:r>
          </a:p>
          <a:p>
            <a:pPr lvl="1"/>
            <a:r>
              <a:rPr lang="en-US" sz="2800" dirty="0" smtClean="0"/>
              <a:t>Threat Monitoring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0909">
            <a:off x="3290515" y="3185790"/>
            <a:ext cx="86677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7186">
            <a:off x="2595501" y="5193980"/>
            <a:ext cx="1238250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9" descr="sbw_partner_logo_colo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0589">
            <a:off x="443371" y="4288975"/>
            <a:ext cx="1196975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3953" y="4340679"/>
            <a:ext cx="1617630" cy="59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09630" y="4908938"/>
            <a:ext cx="853848" cy="85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KIS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49034" y="2517027"/>
            <a:ext cx="1009650" cy="295275"/>
          </a:xfrm>
          <a:prstGeom prst="rect">
            <a:avLst/>
          </a:prstGeom>
          <a:noFill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5842000"/>
            <a:ext cx="5330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dirty="0" err="1">
                <a:solidFill>
                  <a:srgbClr val="800000"/>
                </a:solidFill>
                <a:latin typeface="Helvetica Neue Medium" pitchFamily="-1" charset="0"/>
                <a:ea typeface="MS PGothic" pitchFamily="34" charset="-128"/>
                <a:cs typeface="MS PGothic" pitchFamily="34" charset="-128"/>
              </a:rPr>
              <a:t>Fortinet</a:t>
            </a:r>
            <a:r>
              <a:rPr lang="ja-JP" altLang="en-US" sz="6000" dirty="0">
                <a:solidFill>
                  <a:srgbClr val="800000"/>
                </a:solidFill>
                <a:latin typeface="Helvetica Neue Medium" pitchFamily="-1" charset="0"/>
                <a:ea typeface="MS PGothic" pitchFamily="34" charset="-128"/>
                <a:cs typeface="MS PGothic" pitchFamily="34" charset="-128"/>
              </a:rPr>
              <a:t>’</a:t>
            </a:r>
            <a:r>
              <a:rPr lang="en-US" altLang="ja-JP" sz="6000" dirty="0">
                <a:solidFill>
                  <a:srgbClr val="800000"/>
                </a:solidFill>
                <a:latin typeface="Helvetica Neue Medium" pitchFamily="-1" charset="0"/>
                <a:ea typeface="MS PGothic" pitchFamily="34" charset="-128"/>
                <a:cs typeface="MS PGothic" pitchFamily="34" charset="-128"/>
              </a:rPr>
              <a:t>s </a:t>
            </a:r>
            <a:r>
              <a:rPr lang="en-US" altLang="ja-JP" sz="6000" dirty="0">
                <a:solidFill>
                  <a:srgbClr val="FF0000"/>
                </a:solidFill>
                <a:latin typeface="Helvetica Neue Medium" pitchFamily="-1" charset="0"/>
                <a:ea typeface="MS PGothic" pitchFamily="34" charset="-128"/>
                <a:cs typeface="MS PGothic" pitchFamily="34" charset="-128"/>
              </a:rPr>
              <a:t>Own</a:t>
            </a:r>
            <a:endParaRPr lang="en-US" sz="6000" dirty="0">
              <a:solidFill>
                <a:srgbClr val="FF0000"/>
              </a:solidFill>
              <a:latin typeface="Helvetica Neue Medium" pitchFamily="-1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33209" y="1163469"/>
            <a:ext cx="838200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53959" y="1630194"/>
            <a:ext cx="1473200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0309" y="1182519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ERt-U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453" y="2975723"/>
            <a:ext cx="908798" cy="924202"/>
          </a:xfrm>
          <a:prstGeom prst="rect">
            <a:avLst/>
          </a:prstGeom>
        </p:spPr>
      </p:pic>
      <p:pic>
        <p:nvPicPr>
          <p:cNvPr id="86018" name="Picture 2" descr="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3432" y="5209708"/>
            <a:ext cx="1857375" cy="542926"/>
          </a:xfrm>
          <a:prstGeom prst="rect">
            <a:avLst/>
          </a:prstGeom>
          <a:noFill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19588" y="4024313"/>
            <a:ext cx="1304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1" descr="werks1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3150"/>
            <a:ext cx="91440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51606" y="1484785"/>
            <a:ext cx="15967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50,000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4075" y="2011363"/>
            <a:ext cx="1093788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Spam e-mails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intercepted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3822" y="1484785"/>
            <a:ext cx="15967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10,000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763" y="2011363"/>
            <a:ext cx="1439862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Malware programs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neutralized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5443" y="1484784"/>
            <a:ext cx="15967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41,000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9838" y="2011363"/>
            <a:ext cx="1655762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Network intrusion attempts resisted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3942" y="2564905"/>
            <a:ext cx="15967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47,000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8025" y="3090863"/>
            <a:ext cx="2089150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Attempts to access </a:t>
            </a:r>
            <a:b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</a:b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malicious websites blocked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03347" y="2574679"/>
            <a:ext cx="15967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20,000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7625" y="3100388"/>
            <a:ext cx="1804988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Botnet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 command and control attempts thwarted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6404" y="3501008"/>
            <a:ext cx="2134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10 Million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3938" y="4027488"/>
            <a:ext cx="2232025" cy="235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Website categorization requests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213" y="2205038"/>
            <a:ext cx="890587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2,500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23850" y="2524125"/>
            <a:ext cx="14700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Application </a:t>
            </a:r>
          </a:p>
          <a:p>
            <a:pPr algn="r"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control signatures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55563" y="2857500"/>
            <a:ext cx="1770063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70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Terabytes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203575"/>
            <a:ext cx="1470025" cy="211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Of Threat Samples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3000" y="3505200"/>
            <a:ext cx="104775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12,000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4338" y="3825875"/>
            <a:ext cx="17653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Vulnerability </a:t>
            </a:r>
            <a:b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</a:b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management signatures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1413" y="4154488"/>
            <a:ext cx="16303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250 Million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0025" y="4473575"/>
            <a:ext cx="126365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Rated websites in 78 categories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20963" y="4724400"/>
            <a:ext cx="655637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900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6375" y="5045075"/>
            <a:ext cx="17653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Web application firewall attack signatures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27988" y="2209800"/>
            <a:ext cx="4984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70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24800" y="2530475"/>
            <a:ext cx="1470025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spc="-7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Intrusion prevention signatures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46963" y="2862263"/>
            <a:ext cx="890587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8,000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51725" y="3182938"/>
            <a:ext cx="1471613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Hours of research in labs around the globe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75463" y="3511550"/>
            <a:ext cx="12065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190,000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488" y="3830638"/>
            <a:ext cx="15113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New and updated antivirus definitions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73813" y="4159250"/>
            <a:ext cx="14700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66 Million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72225" y="4478338"/>
            <a:ext cx="1328738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New and updated </a:t>
            </a:r>
            <a:r>
              <a:rPr lang="en-US" sz="9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antispam</a:t>
            </a: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 signatures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67400" y="4730750"/>
            <a:ext cx="12065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200" b="1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600,000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67400" y="5049838"/>
            <a:ext cx="11525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ts val="9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2" charset="-128"/>
                <a:cs typeface="Helvetica 55 Roman"/>
              </a:rPr>
              <a:t>URL ratings for web filtering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Threat Intelligence and Response</a:t>
            </a:r>
            <a:endParaRPr lang="en-US" sz="2800" b="1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8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/>
              <a:t>The Threat Landscape - 2014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57175" y="1260475"/>
            <a:ext cx="8659813" cy="1366838"/>
          </a:xfrm>
          <a:prstGeom prst="roundRect">
            <a:avLst>
              <a:gd name="adj" fmla="val 13335"/>
            </a:avLst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4400" b="1" dirty="0">
                <a:solidFill>
                  <a:srgbClr val="DC291E"/>
                </a:solidFill>
              </a:rPr>
              <a:t>What are </a:t>
            </a:r>
            <a:r>
              <a:rPr lang="en-US" sz="4400" b="1" dirty="0" smtClean="0">
                <a:solidFill>
                  <a:srgbClr val="DC291E"/>
                </a:solidFill>
              </a:rPr>
              <a:t>APTs?</a:t>
            </a:r>
            <a:r>
              <a:rPr lang="en-US" sz="4400" b="1" dirty="0">
                <a:solidFill>
                  <a:srgbClr val="DC291E"/>
                </a:solidFill>
              </a:rPr>
              <a:t/>
            </a:r>
            <a:br>
              <a:rPr lang="en-US" sz="4400" b="1" dirty="0">
                <a:solidFill>
                  <a:srgbClr val="DC291E"/>
                </a:solidFill>
              </a:rPr>
            </a:br>
            <a:r>
              <a:rPr lang="en-US" sz="2000" b="1" dirty="0" smtClean="0"/>
              <a:t>Defining Advanced Persistent Threats – D.S.I.</a:t>
            </a:r>
            <a:endParaRPr lang="en-US" sz="2000" i="1" dirty="0"/>
          </a:p>
          <a:p>
            <a:endParaRPr lang="en-US" sz="2800" b="1" dirty="0">
              <a:solidFill>
                <a:srgbClr val="5F5F5F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7175" y="2782888"/>
            <a:ext cx="2782908" cy="1504104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D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ISGUISE</a:t>
            </a:r>
            <a:endParaRPr lang="en-US" sz="1600" dirty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dirty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Advanced</a:t>
            </a:r>
            <a:r>
              <a:rPr lang="en-US" sz="1600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 threats focus on disguise to slip past security detection</a:t>
            </a:r>
            <a:endParaRPr lang="en-US" sz="1600" dirty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endParaRPr lang="en-US" sz="1600" dirty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buClr>
                <a:srgbClr val="C00000"/>
              </a:buClr>
              <a:buFont typeface="Arial" pitchFamily="-1" charset="0"/>
              <a:buChar char="•"/>
            </a:pPr>
            <a:endParaRPr lang="en-US" sz="1600" dirty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22638" y="2782888"/>
            <a:ext cx="2528887" cy="1515980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URVIVABILITY</a:t>
            </a:r>
            <a:endParaRPr lang="en-US" sz="1600" dirty="0">
              <a:solidFill>
                <a:srgbClr val="C00000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b="1" dirty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600" b="1" dirty="0" smtClean="0">
                <a:solidFill>
                  <a:srgbClr val="36424A"/>
                </a:solidFill>
                <a:ea typeface="ＭＳ Ｐゴシック" pitchFamily="-1" charset="-128"/>
                <a:cs typeface="ＭＳ Ｐゴシック" pitchFamily="-1" charset="-128"/>
              </a:rPr>
              <a:t> Persistent </a:t>
            </a:r>
            <a:r>
              <a:rPr lang="en-US" sz="1600" dirty="0" smtClean="0">
                <a:solidFill>
                  <a:srgbClr val="36424A"/>
                </a:solidFill>
                <a:ea typeface="ＭＳ Ｐゴシック" pitchFamily="-1" charset="-128"/>
                <a:cs typeface="ＭＳ Ｐゴシック" pitchFamily="-1" charset="-128"/>
              </a:rPr>
              <a:t>threats aim to survive on systems as long as possible</a:t>
            </a:r>
            <a:endParaRPr lang="en-US" sz="1600" b="1" dirty="0" smtClean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70171" y="2782888"/>
            <a:ext cx="2646817" cy="1824738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0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MPACT</a:t>
            </a:r>
            <a:endParaRPr lang="en-US" sz="1600" dirty="0">
              <a:solidFill>
                <a:srgbClr val="C00000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b="1" dirty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600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Hard drive killers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 Stolen IP, customer data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600" dirty="0" smtClean="0">
                <a:solidFill>
                  <a:srgbClr val="36424A"/>
                </a:solidFill>
                <a:ea typeface="ＭＳ Ｐゴシック" pitchFamily="-1" charset="-128"/>
                <a:cs typeface="ＭＳ Ｐゴシック" pitchFamily="-1" charset="-128"/>
              </a:rPr>
              <a:t>Blackmail &amp; Ransom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b="1" dirty="0" smtClean="0">
                <a:solidFill>
                  <a:srgbClr val="36424A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600" dirty="0" smtClean="0">
                <a:solidFill>
                  <a:srgbClr val="36424A"/>
                </a:solidFill>
                <a:ea typeface="ＭＳ Ｐゴシック" pitchFamily="-1" charset="-128"/>
                <a:cs typeface="ＭＳ Ｐゴシック" pitchFamily="-1" charset="-128"/>
              </a:rPr>
              <a:t>Critical infrastructure</a:t>
            </a:r>
            <a:endParaRPr lang="en-US" sz="1600" dirty="0" smtClean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10" name="Picture 9" descr="chai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07" y="4942113"/>
            <a:ext cx="3068043" cy="1173663"/>
          </a:xfrm>
          <a:prstGeom prst="rect">
            <a:avLst/>
          </a:prstGeom>
        </p:spPr>
      </p:pic>
      <p:pic>
        <p:nvPicPr>
          <p:cNvPr id="13" name="Picture 12" descr="chai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875" y="4942113"/>
            <a:ext cx="3068043" cy="1173663"/>
          </a:xfrm>
          <a:prstGeom prst="rect">
            <a:avLst/>
          </a:prstGeom>
        </p:spPr>
      </p:pic>
      <p:pic>
        <p:nvPicPr>
          <p:cNvPr id="15" name="Picture 14" descr="broke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739" y="4928260"/>
            <a:ext cx="3068043" cy="1209290"/>
          </a:xfrm>
          <a:prstGeom prst="rect">
            <a:avLst/>
          </a:prstGeom>
        </p:spPr>
      </p:pic>
      <p:pic>
        <p:nvPicPr>
          <p:cNvPr id="16" name="Picture 15" descr="chai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45" y="4940134"/>
            <a:ext cx="3068043" cy="1173663"/>
          </a:xfrm>
          <a:prstGeom prst="rect">
            <a:avLst/>
          </a:prstGeom>
        </p:spPr>
      </p:pic>
      <p:grpSp>
        <p:nvGrpSpPr>
          <p:cNvPr id="2" name="Group 19"/>
          <p:cNvGrpSpPr/>
          <p:nvPr/>
        </p:nvGrpSpPr>
        <p:grpSpPr>
          <a:xfrm>
            <a:off x="415636" y="4368140"/>
            <a:ext cx="2485815" cy="802439"/>
            <a:chOff x="415636" y="4368140"/>
            <a:chExt cx="2485815" cy="802439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2291938" y="4857008"/>
              <a:ext cx="609513" cy="313571"/>
            </a:xfrm>
            <a:prstGeom prst="straightConnector1">
              <a:avLst/>
            </a:prstGeom>
            <a:solidFill>
              <a:schemeClr val="accent2">
                <a:alpha val="42000"/>
              </a:scheme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15636" y="4368140"/>
              <a:ext cx="1851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Detect Disguise,</a:t>
              </a:r>
            </a:p>
            <a:p>
              <a:r>
                <a:rPr lang="en-CA" sz="16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Kill the Chain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336967" y="4389912"/>
            <a:ext cx="2887597" cy="802439"/>
            <a:chOff x="309023" y="4368140"/>
            <a:chExt cx="2592428" cy="802439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291938" y="4857008"/>
              <a:ext cx="609513" cy="313571"/>
            </a:xfrm>
            <a:prstGeom prst="straightConnector1">
              <a:avLst/>
            </a:prstGeom>
            <a:solidFill>
              <a:schemeClr val="accent2">
                <a:alpha val="42000"/>
              </a:scheme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09023" y="4368140"/>
              <a:ext cx="2479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Reduce Survivability,</a:t>
              </a:r>
            </a:p>
            <a:p>
              <a:r>
                <a:rPr lang="en-CA" sz="16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Break Impact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 circle 1c.jpg" id="15" name="Picture 14"/>
          <p:cNvPicPr>
            <a:picLocks noChangeAspect="1"/>
          </p:cNvPicPr>
          <p:nvPr/>
        </p:nvPicPr>
        <p:blipFill>
          <a:blip cstate="print" r:embed="rId3"/>
          <a:srcRect r="11"/>
          <a:stretch>
            <a:fillRect/>
          </a:stretch>
        </p:blipFill>
        <p:spPr>
          <a:xfrm>
            <a:off x="0" y="1204913"/>
            <a:ext cx="9144000" cy="5653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5384" y="1451640"/>
            <a:ext cx="1321195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en-US" smtClean="0" spc="0" sz="280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50038" dir="7500000" dist="50800" rotWithShape="0">
                    <a:srgbClr val="000000">
                      <a:shade val="5000"/>
                      <a:alpha val="35000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KNOW</a:t>
            </a:r>
            <a:endParaRPr b="1" cap="none" dirty="0" lang="en-US" spc="0" sz="2800">
              <a:ln w="1905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50038" dir="7500000" dist="50800" rotWithShape="0">
                  <a:srgbClr val="000000">
                    <a:shade val="5000"/>
                    <a:alpha val="35000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312" y="1955696"/>
            <a:ext cx="280831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Defend Against </a:t>
            </a:r>
          </a:p>
          <a:p>
            <a:pPr algn="ctr"/>
            <a: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Malware Families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2536" y="3799416"/>
            <a:ext cx="2808312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Real Time Sandbox</a:t>
            </a:r>
            <a:b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Research Intelligence</a:t>
            </a:r>
            <a:b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en-US" smtClean="0" sz="12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Identify New Malware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5513048"/>
            <a:ext cx="2808312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mtClean="0" sz="14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Research Team Analysis</a:t>
            </a:r>
          </a:p>
          <a:p>
            <a:pPr algn="ctr"/>
            <a:r>
              <a:rPr b="1" dirty="0" lang="en-US" smtClean="0" sz="14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Cloud Based Sandbox</a:t>
            </a:r>
          </a:p>
          <a:p>
            <a:pPr algn="ctr"/>
            <a:r>
              <a:rPr b="1" dirty="0" lang="en-US" smtClean="0" sz="14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Industry Partnerships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864" y="3565112"/>
            <a:ext cx="2808312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mtClean="0" sz="14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Update Devices</a:t>
            </a:r>
          </a:p>
          <a:p>
            <a:pPr algn="ctr"/>
            <a:r>
              <a:rPr b="1" dirty="0" lang="en-US" smtClean="0" sz="14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Industry Conferences</a:t>
            </a:r>
          </a:p>
          <a:p>
            <a:pPr algn="ctr"/>
            <a:r>
              <a:rPr b="1" dirty="0" lang="en-US" smtClean="0" sz="14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Raise awareness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25287" y="3332708"/>
            <a:ext cx="1880618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en-US" smtClean="0" spc="0" sz="280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50038" dir="7500000" dist="50800" rotWithShape="0">
                    <a:srgbClr val="000000">
                      <a:shade val="5000"/>
                      <a:alpha val="35000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SUSPECT</a:t>
            </a:r>
            <a:endParaRPr b="1" cap="none" dirty="0" lang="en-US" spc="0" sz="2800">
              <a:ln w="1905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50038" dir="7500000" dist="50800" rotWithShape="0">
                  <a:srgbClr val="000000">
                    <a:shade val="5000"/>
                    <a:alpha val="35000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8198" y="5093209"/>
            <a:ext cx="1421433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en-US" smtClean="0" spc="0" sz="280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50038" dir="7500000" dist="50800" rotWithShape="0">
                    <a:srgbClr val="000000">
                      <a:shade val="5000"/>
                      <a:alpha val="35000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LEARN</a:t>
            </a:r>
            <a:endParaRPr b="1" cap="none" dirty="0" lang="en-US" spc="0" sz="2800">
              <a:ln w="1905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50038" dir="7500000" dist="50800" rotWithShape="0">
                  <a:srgbClr val="000000">
                    <a:shade val="5000"/>
                    <a:alpha val="35000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7515" y="3060758"/>
            <a:ext cx="1441596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en-US" smtClean="0" spc="0" sz="280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50038" dir="7500000" dist="50800" rotWithShape="0">
                    <a:srgbClr val="000000">
                      <a:shade val="5000"/>
                      <a:alpha val="35000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SHARE</a:t>
            </a:r>
            <a:endParaRPr b="1" cap="none" dirty="0" lang="en-US" spc="0" sz="2800">
              <a:ln w="1905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50038" dir="7500000" dist="50800" rotWithShape="0">
                  <a:srgbClr val="000000">
                    <a:shade val="5000"/>
                    <a:alpha val="35000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FortiGuard: Continuous Protection</a:t>
            </a:r>
            <a:endParaRPr dirty="0" lang="fr-FR"/>
          </a:p>
        </p:txBody>
      </p:sp>
      <p:pic>
        <p:nvPicPr>
          <p:cNvPr descr="logo_fortinet.png" id="21" name="Image 20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7400002" y="6535320"/>
            <a:ext cx="1574390" cy="190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Introduction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414470" y="1952927"/>
            <a:ext cx="5595059" cy="2324525"/>
          </a:xfrm>
          <a:prstGeom prst="roundRect">
            <a:avLst>
              <a:gd name="adj" fmla="val 7519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470" y="3630384"/>
            <a:ext cx="5729529" cy="2623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12574"/>
            <a:ext cx="914399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elvetica 55 Roman"/>
                <a:cs typeface="Helvetica 55 Roman"/>
              </a:rPr>
              <a:t>A Leader in Network Security </a:t>
            </a:r>
            <a:endParaRPr lang="en-US" sz="4400" b="1" dirty="0" smtClean="0">
              <a:solidFill>
                <a:schemeClr val="bg1"/>
              </a:solidFill>
              <a:latin typeface="Helvetica 55 Roman"/>
              <a:cs typeface="Helvetica 55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6764" y="2272961"/>
            <a:ext cx="5481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/>
              <a:buChar char="•"/>
            </a:pP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elvetica 55 Roman"/>
                <a:cs typeface="Helvetica 55 Roman"/>
              </a:rPr>
              <a:t>One of the 3 Largest Network Security Vendors Worldwide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18" y="2993449"/>
            <a:ext cx="1140965" cy="259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7464" y="3237629"/>
            <a:ext cx="497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/>
              <a:buChar char="•"/>
            </a:pPr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55 Roman"/>
                <a:cs typeface="Helvetica 55 Roman"/>
              </a:rPr>
              <a:t>Leader in Unified Threat Management (UTM) </a:t>
            </a: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elvetica 55 Roman"/>
                <a:cs typeface="Helvetica 55 Roman"/>
              </a:rPr>
              <a:t>MQ </a:t>
            </a:r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55 Roman"/>
                <a:cs typeface="Helvetica 55 Roman"/>
              </a:rPr>
              <a:t>Since 2009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52" y="2016258"/>
            <a:ext cx="1104160" cy="29474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73943"/>
              </p:ext>
            </p:extLst>
          </p:nvPr>
        </p:nvGraphicFramePr>
        <p:xfrm>
          <a:off x="198419" y="1991360"/>
          <a:ext cx="2767768" cy="423672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767768"/>
              </a:tblGrid>
              <a:tr h="29278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Year Founded: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Oct 2000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Fortinet IPO: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Nov 2009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NASDAQ: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FTNT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Headquarters: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Sunnyvale, California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86112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FY 2012 Revenue: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$534M</a:t>
                      </a:r>
                    </a:p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Q3 2013 Revenue: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M+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$841M+ cash and no debt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Profitable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First Product Release: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May</a:t>
                      </a:r>
                      <a:r>
                        <a:rPr lang="en-US" sz="1100" baseline="0" dirty="0" smtClean="0">
                          <a:solidFill>
                            <a:srgbClr val="FFFFFF"/>
                          </a:solidFill>
                        </a:rPr>
                        <a:t> 2002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Units Shipped to Date: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1.3+</a:t>
                      </a:r>
                      <a:r>
                        <a:rPr lang="en-US" sz="1100" baseline="0" dirty="0" smtClean="0">
                          <a:solidFill>
                            <a:srgbClr val="FFFFFF"/>
                          </a:solidFill>
                        </a:rPr>
                        <a:t> Million</a:t>
                      </a:r>
                      <a:endParaRPr lang="en-US" sz="11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48222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Customers: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</a:rPr>
                        <a:t>170,0000+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67167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95BFDD"/>
                          </a:solidFill>
                        </a:rPr>
                        <a:t>Patents: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143 patents issued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108 patents pending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549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ortiSandbox_Icon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3962400"/>
            <a:ext cx="1117600" cy="838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76200" y="2743200"/>
            <a:ext cx="3200400" cy="1219200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Deep AV Scan &amp; RTS</a:t>
            </a:r>
            <a:endParaRPr lang="en-US" sz="1600" b="1" dirty="0">
              <a:solidFill>
                <a:srgbClr val="C00000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96% RAP before Sandbox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itchFamily="-1" charset="0"/>
              <a:buChar char="•"/>
            </a:pP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 No need </a:t>
            </a:r>
            <a:r>
              <a:rPr lang="en-US" sz="1600" b="1" dirty="0" err="1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toSandbox</a:t>
            </a: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 if caught</a:t>
            </a:r>
            <a:endParaRPr lang="en-US" sz="1600" dirty="0" smtClean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 smtClean="0"/>
              <a:t>FortiSandbox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5072" y="912133"/>
            <a:ext cx="8109328" cy="1526267"/>
          </a:xfrm>
          <a:custGeom>
            <a:avLst/>
            <a:gdLst>
              <a:gd name="connsiteX0" fmla="*/ 0 w 8109328"/>
              <a:gd name="connsiteY0" fmla="*/ 101613 h 762000"/>
              <a:gd name="connsiteX1" fmla="*/ 101613 w 8109328"/>
              <a:gd name="connsiteY1" fmla="*/ 0 h 762000"/>
              <a:gd name="connsiteX2" fmla="*/ 8007715 w 8109328"/>
              <a:gd name="connsiteY2" fmla="*/ 0 h 762000"/>
              <a:gd name="connsiteX3" fmla="*/ 8109328 w 8109328"/>
              <a:gd name="connsiteY3" fmla="*/ 101613 h 762000"/>
              <a:gd name="connsiteX4" fmla="*/ 8109328 w 8109328"/>
              <a:gd name="connsiteY4" fmla="*/ 660387 h 762000"/>
              <a:gd name="connsiteX5" fmla="*/ 8007715 w 8109328"/>
              <a:gd name="connsiteY5" fmla="*/ 762000 h 762000"/>
              <a:gd name="connsiteX6" fmla="*/ 101613 w 8109328"/>
              <a:gd name="connsiteY6" fmla="*/ 762000 h 762000"/>
              <a:gd name="connsiteX7" fmla="*/ 0 w 8109328"/>
              <a:gd name="connsiteY7" fmla="*/ 660387 h 762000"/>
              <a:gd name="connsiteX8" fmla="*/ 0 w 8109328"/>
              <a:gd name="connsiteY8" fmla="*/ 101613 h 762000"/>
              <a:gd name="connsiteX0" fmla="*/ 0 w 8109328"/>
              <a:gd name="connsiteY0" fmla="*/ 108897 h 769284"/>
              <a:gd name="connsiteX1" fmla="*/ 101613 w 8109328"/>
              <a:gd name="connsiteY1" fmla="*/ 7284 h 769284"/>
              <a:gd name="connsiteX2" fmla="*/ 617016 w 8109328"/>
              <a:gd name="connsiteY2" fmla="*/ 0 h 769284"/>
              <a:gd name="connsiteX3" fmla="*/ 8007715 w 8109328"/>
              <a:gd name="connsiteY3" fmla="*/ 7284 h 769284"/>
              <a:gd name="connsiteX4" fmla="*/ 8109328 w 8109328"/>
              <a:gd name="connsiteY4" fmla="*/ 108897 h 769284"/>
              <a:gd name="connsiteX5" fmla="*/ 8109328 w 8109328"/>
              <a:gd name="connsiteY5" fmla="*/ 667671 h 769284"/>
              <a:gd name="connsiteX6" fmla="*/ 8007715 w 8109328"/>
              <a:gd name="connsiteY6" fmla="*/ 769284 h 769284"/>
              <a:gd name="connsiteX7" fmla="*/ 101613 w 8109328"/>
              <a:gd name="connsiteY7" fmla="*/ 769284 h 769284"/>
              <a:gd name="connsiteX8" fmla="*/ 0 w 8109328"/>
              <a:gd name="connsiteY8" fmla="*/ 667671 h 769284"/>
              <a:gd name="connsiteX9" fmla="*/ 0 w 8109328"/>
              <a:gd name="connsiteY9" fmla="*/ 108897 h 769284"/>
              <a:gd name="connsiteX0" fmla="*/ 0 w 8109328"/>
              <a:gd name="connsiteY0" fmla="*/ 120548 h 780935"/>
              <a:gd name="connsiteX1" fmla="*/ 101613 w 8109328"/>
              <a:gd name="connsiteY1" fmla="*/ 18935 h 780935"/>
              <a:gd name="connsiteX2" fmla="*/ 617016 w 8109328"/>
              <a:gd name="connsiteY2" fmla="*/ 11651 h 780935"/>
              <a:gd name="connsiteX3" fmla="*/ 861710 w 8109328"/>
              <a:gd name="connsiteY3" fmla="*/ 0 h 780935"/>
              <a:gd name="connsiteX4" fmla="*/ 8007715 w 8109328"/>
              <a:gd name="connsiteY4" fmla="*/ 18935 h 780935"/>
              <a:gd name="connsiteX5" fmla="*/ 8109328 w 8109328"/>
              <a:gd name="connsiteY5" fmla="*/ 120548 h 780935"/>
              <a:gd name="connsiteX6" fmla="*/ 8109328 w 8109328"/>
              <a:gd name="connsiteY6" fmla="*/ 679322 h 780935"/>
              <a:gd name="connsiteX7" fmla="*/ 8007715 w 8109328"/>
              <a:gd name="connsiteY7" fmla="*/ 780935 h 780935"/>
              <a:gd name="connsiteX8" fmla="*/ 101613 w 8109328"/>
              <a:gd name="connsiteY8" fmla="*/ 780935 h 780935"/>
              <a:gd name="connsiteX9" fmla="*/ 0 w 8109328"/>
              <a:gd name="connsiteY9" fmla="*/ 679322 h 780935"/>
              <a:gd name="connsiteX10" fmla="*/ 0 w 8109328"/>
              <a:gd name="connsiteY10" fmla="*/ 120548 h 780935"/>
              <a:gd name="connsiteX0" fmla="*/ 0 w 8109328"/>
              <a:gd name="connsiteY0" fmla="*/ 132198 h 792585"/>
              <a:gd name="connsiteX1" fmla="*/ 101613 w 8109328"/>
              <a:gd name="connsiteY1" fmla="*/ 30585 h 792585"/>
              <a:gd name="connsiteX2" fmla="*/ 617016 w 8109328"/>
              <a:gd name="connsiteY2" fmla="*/ 23301 h 792585"/>
              <a:gd name="connsiteX3" fmla="*/ 861710 w 8109328"/>
              <a:gd name="connsiteY3" fmla="*/ 11650 h 792585"/>
              <a:gd name="connsiteX4" fmla="*/ 1083100 w 8109328"/>
              <a:gd name="connsiteY4" fmla="*/ 0 h 792585"/>
              <a:gd name="connsiteX5" fmla="*/ 8007715 w 8109328"/>
              <a:gd name="connsiteY5" fmla="*/ 30585 h 792585"/>
              <a:gd name="connsiteX6" fmla="*/ 8109328 w 8109328"/>
              <a:gd name="connsiteY6" fmla="*/ 132198 h 792585"/>
              <a:gd name="connsiteX7" fmla="*/ 8109328 w 8109328"/>
              <a:gd name="connsiteY7" fmla="*/ 690972 h 792585"/>
              <a:gd name="connsiteX8" fmla="*/ 8007715 w 8109328"/>
              <a:gd name="connsiteY8" fmla="*/ 792585 h 792585"/>
              <a:gd name="connsiteX9" fmla="*/ 101613 w 8109328"/>
              <a:gd name="connsiteY9" fmla="*/ 792585 h 792585"/>
              <a:gd name="connsiteX10" fmla="*/ 0 w 8109328"/>
              <a:gd name="connsiteY10" fmla="*/ 690972 h 792585"/>
              <a:gd name="connsiteX11" fmla="*/ 0 w 8109328"/>
              <a:gd name="connsiteY11" fmla="*/ 132198 h 792585"/>
              <a:gd name="connsiteX0" fmla="*/ 0 w 8109328"/>
              <a:gd name="connsiteY0" fmla="*/ 563281 h 1223668"/>
              <a:gd name="connsiteX1" fmla="*/ 101613 w 8109328"/>
              <a:gd name="connsiteY1" fmla="*/ 461668 h 1223668"/>
              <a:gd name="connsiteX2" fmla="*/ 617016 w 8109328"/>
              <a:gd name="connsiteY2" fmla="*/ 454384 h 1223668"/>
              <a:gd name="connsiteX3" fmla="*/ 861710 w 8109328"/>
              <a:gd name="connsiteY3" fmla="*/ 0 h 1223668"/>
              <a:gd name="connsiteX4" fmla="*/ 1083100 w 8109328"/>
              <a:gd name="connsiteY4" fmla="*/ 431083 h 1223668"/>
              <a:gd name="connsiteX5" fmla="*/ 8007715 w 8109328"/>
              <a:gd name="connsiteY5" fmla="*/ 461668 h 1223668"/>
              <a:gd name="connsiteX6" fmla="*/ 8109328 w 8109328"/>
              <a:gd name="connsiteY6" fmla="*/ 563281 h 1223668"/>
              <a:gd name="connsiteX7" fmla="*/ 8109328 w 8109328"/>
              <a:gd name="connsiteY7" fmla="*/ 1122055 h 1223668"/>
              <a:gd name="connsiteX8" fmla="*/ 8007715 w 8109328"/>
              <a:gd name="connsiteY8" fmla="*/ 1223668 h 1223668"/>
              <a:gd name="connsiteX9" fmla="*/ 101613 w 8109328"/>
              <a:gd name="connsiteY9" fmla="*/ 1223668 h 1223668"/>
              <a:gd name="connsiteX10" fmla="*/ 0 w 8109328"/>
              <a:gd name="connsiteY10" fmla="*/ 1122055 h 1223668"/>
              <a:gd name="connsiteX11" fmla="*/ 0 w 8109328"/>
              <a:gd name="connsiteY11" fmla="*/ 563281 h 1223668"/>
              <a:gd name="connsiteX0" fmla="*/ 0 w 8109328"/>
              <a:gd name="connsiteY0" fmla="*/ 422725 h 1083112"/>
              <a:gd name="connsiteX1" fmla="*/ 101613 w 8109328"/>
              <a:gd name="connsiteY1" fmla="*/ 321112 h 1083112"/>
              <a:gd name="connsiteX2" fmla="*/ 617016 w 8109328"/>
              <a:gd name="connsiteY2" fmla="*/ 313828 h 1083112"/>
              <a:gd name="connsiteX3" fmla="*/ 861710 w 8109328"/>
              <a:gd name="connsiteY3" fmla="*/ 0 h 1083112"/>
              <a:gd name="connsiteX4" fmla="*/ 1083100 w 8109328"/>
              <a:gd name="connsiteY4" fmla="*/ 290527 h 1083112"/>
              <a:gd name="connsiteX5" fmla="*/ 8007715 w 8109328"/>
              <a:gd name="connsiteY5" fmla="*/ 321112 h 1083112"/>
              <a:gd name="connsiteX6" fmla="*/ 8109328 w 8109328"/>
              <a:gd name="connsiteY6" fmla="*/ 422725 h 1083112"/>
              <a:gd name="connsiteX7" fmla="*/ 8109328 w 8109328"/>
              <a:gd name="connsiteY7" fmla="*/ 981499 h 1083112"/>
              <a:gd name="connsiteX8" fmla="*/ 8007715 w 8109328"/>
              <a:gd name="connsiteY8" fmla="*/ 1083112 h 1083112"/>
              <a:gd name="connsiteX9" fmla="*/ 101613 w 8109328"/>
              <a:gd name="connsiteY9" fmla="*/ 1083112 h 1083112"/>
              <a:gd name="connsiteX10" fmla="*/ 0 w 8109328"/>
              <a:gd name="connsiteY10" fmla="*/ 981499 h 1083112"/>
              <a:gd name="connsiteX11" fmla="*/ 0 w 8109328"/>
              <a:gd name="connsiteY11" fmla="*/ 422725 h 1083112"/>
              <a:gd name="connsiteX0" fmla="*/ 0 w 8109328"/>
              <a:gd name="connsiteY0" fmla="*/ 422725 h 1083112"/>
              <a:gd name="connsiteX1" fmla="*/ 101613 w 8109328"/>
              <a:gd name="connsiteY1" fmla="*/ 321112 h 1083112"/>
              <a:gd name="connsiteX2" fmla="*/ 617016 w 8109328"/>
              <a:gd name="connsiteY2" fmla="*/ 313828 h 1083112"/>
              <a:gd name="connsiteX3" fmla="*/ 861710 w 8109328"/>
              <a:gd name="connsiteY3" fmla="*/ 0 h 1083112"/>
              <a:gd name="connsiteX4" fmla="*/ 1094752 w 8109328"/>
              <a:gd name="connsiteY4" fmla="*/ 323599 h 1083112"/>
              <a:gd name="connsiteX5" fmla="*/ 8007715 w 8109328"/>
              <a:gd name="connsiteY5" fmla="*/ 321112 h 1083112"/>
              <a:gd name="connsiteX6" fmla="*/ 8109328 w 8109328"/>
              <a:gd name="connsiteY6" fmla="*/ 422725 h 1083112"/>
              <a:gd name="connsiteX7" fmla="*/ 8109328 w 8109328"/>
              <a:gd name="connsiteY7" fmla="*/ 981499 h 1083112"/>
              <a:gd name="connsiteX8" fmla="*/ 8007715 w 8109328"/>
              <a:gd name="connsiteY8" fmla="*/ 1083112 h 1083112"/>
              <a:gd name="connsiteX9" fmla="*/ 101613 w 8109328"/>
              <a:gd name="connsiteY9" fmla="*/ 1083112 h 1083112"/>
              <a:gd name="connsiteX10" fmla="*/ 0 w 8109328"/>
              <a:gd name="connsiteY10" fmla="*/ 981499 h 1083112"/>
              <a:gd name="connsiteX11" fmla="*/ 0 w 8109328"/>
              <a:gd name="connsiteY11" fmla="*/ 422725 h 10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9328" h="1083112">
                <a:moveTo>
                  <a:pt x="0" y="422725"/>
                </a:moveTo>
                <a:cubicBezTo>
                  <a:pt x="0" y="366606"/>
                  <a:pt x="45494" y="321112"/>
                  <a:pt x="101613" y="321112"/>
                </a:cubicBezTo>
                <a:lnTo>
                  <a:pt x="617016" y="313828"/>
                </a:lnTo>
                <a:lnTo>
                  <a:pt x="861710" y="0"/>
                </a:lnTo>
                <a:lnTo>
                  <a:pt x="1094752" y="323599"/>
                </a:lnTo>
                <a:lnTo>
                  <a:pt x="8007715" y="321112"/>
                </a:lnTo>
                <a:cubicBezTo>
                  <a:pt x="8063834" y="321112"/>
                  <a:pt x="8109328" y="366606"/>
                  <a:pt x="8109328" y="422725"/>
                </a:cubicBezTo>
                <a:lnTo>
                  <a:pt x="8109328" y="981499"/>
                </a:lnTo>
                <a:cubicBezTo>
                  <a:pt x="8109328" y="1037618"/>
                  <a:pt x="8063834" y="1083112"/>
                  <a:pt x="8007715" y="1083112"/>
                </a:cubicBezTo>
                <a:lnTo>
                  <a:pt x="101613" y="1083112"/>
                </a:lnTo>
                <a:cubicBezTo>
                  <a:pt x="45494" y="1083112"/>
                  <a:pt x="0" y="1037618"/>
                  <a:pt x="0" y="981499"/>
                </a:cubicBezTo>
                <a:lnTo>
                  <a:pt x="0" y="422725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421200" rIns="180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Solving the Sandbox Problem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Look first for what we know, then inspect suspicious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819400"/>
            <a:ext cx="37451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 bwMode="auto">
          <a:xfrm>
            <a:off x="3733800" y="2743200"/>
            <a:ext cx="2438400" cy="1219200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Cloud  Check </a:t>
            </a:r>
            <a:endParaRPr lang="en-US" sz="1600" b="1" dirty="0" smtClean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Real time check on latest malware rating</a:t>
            </a:r>
            <a:endParaRPr lang="en-US" sz="1600" dirty="0" smtClean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705600" y="2743200"/>
            <a:ext cx="2362200" cy="1219200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Full Sandbox </a:t>
            </a:r>
            <a:endParaRPr lang="en-US" sz="1600" b="1" dirty="0" smtClean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Catch anything not caught by signature detection </a:t>
            </a:r>
            <a:endParaRPr lang="en-US" sz="1600" dirty="0" smtClean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18" name="Straight Arrow Connector 17"/>
          <p:cNvCxnSpPr>
            <a:stCxn id="14" idx="3"/>
            <a:endCxn id="15" idx="1"/>
          </p:cNvCxnSpPr>
          <p:nvPr/>
        </p:nvCxnSpPr>
        <p:spPr bwMode="auto">
          <a:xfrm>
            <a:off x="3276600" y="3352800"/>
            <a:ext cx="457200" cy="0"/>
          </a:xfrm>
          <a:prstGeom prst="straightConnector1">
            <a:avLst/>
          </a:prstGeom>
          <a:solidFill>
            <a:schemeClr val="accent2">
              <a:alpha val="42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5" idx="3"/>
            <a:endCxn id="16" idx="1"/>
          </p:cNvCxnSpPr>
          <p:nvPr/>
        </p:nvCxnSpPr>
        <p:spPr bwMode="auto">
          <a:xfrm>
            <a:off x="6172200" y="3352800"/>
            <a:ext cx="533400" cy="0"/>
          </a:xfrm>
          <a:prstGeom prst="straightConnector1">
            <a:avLst/>
          </a:prstGeom>
          <a:solidFill>
            <a:schemeClr val="accent2">
              <a:alpha val="42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" name="Picture 34" descr="Cloud-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4722812"/>
            <a:ext cx="1946275" cy="1296988"/>
          </a:xfrm>
          <a:prstGeom prst="rect">
            <a:avLst/>
          </a:prstGeom>
          <a:noFill/>
          <a:ln>
            <a:noFill/>
          </a:ln>
          <a:effectLst>
            <a:outerShdw blurRad="152400" dist="114300" dir="5400000" sx="89999" sy="-19000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 bwMode="auto">
          <a:xfrm>
            <a:off x="3276600" y="4648200"/>
            <a:ext cx="5791200" cy="1371600"/>
          </a:xfrm>
          <a:prstGeom prst="roundRect">
            <a:avLst>
              <a:gd name="adj" fmla="val 7056"/>
            </a:avLst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endParaRPr lang="en-US" sz="1600" b="1" dirty="0" smtClean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934200" y="4953000"/>
            <a:ext cx="1981200" cy="838200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Forensics</a:t>
            </a:r>
            <a:endParaRPr lang="en-US" sz="1600" b="1" dirty="0" smtClean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283137"/>
                </a:solidFill>
                <a:ea typeface="ＭＳ Ｐゴシック" pitchFamily="-1" charset="-128"/>
                <a:cs typeface="ＭＳ Ｐゴシック" pitchFamily="-1" charset="-128"/>
              </a:rPr>
              <a:t>Behavior Report</a:t>
            </a:r>
            <a:endParaRPr lang="en-US" sz="1600" dirty="0" smtClean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352800" y="4953000"/>
            <a:ext cx="3124200" cy="838200"/>
          </a:xfrm>
          <a:prstGeom prst="roundRect">
            <a:avLst>
              <a:gd name="adj" fmla="val 7056"/>
            </a:avLst>
          </a:prstGeom>
          <a:solidFill>
            <a:srgbClr val="DFE6E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C00000"/>
                </a:solidFill>
                <a:ea typeface="ＭＳ Ｐゴシック" pitchFamily="-1" charset="-128"/>
                <a:cs typeface="ＭＳ Ｐゴシック" pitchFamily="-1" charset="-128"/>
              </a:rPr>
              <a:t>Downloaded &amp; Dropped Files</a:t>
            </a:r>
            <a:endParaRPr lang="en-US" sz="1600" dirty="0" smtClean="0">
              <a:solidFill>
                <a:srgbClr val="36424A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600" b="1" dirty="0" smtClean="0">
                <a:solidFill>
                  <a:srgbClr val="36424A"/>
                </a:solidFill>
                <a:ea typeface="ＭＳ Ｐゴシック" pitchFamily="-1" charset="-128"/>
                <a:cs typeface="ＭＳ Ｐゴシック" pitchFamily="-1" charset="-128"/>
              </a:rPr>
              <a:t>Recursively Scanned</a:t>
            </a:r>
            <a:endParaRPr lang="en-US" sz="1600" b="1" dirty="0" smtClean="0">
              <a:solidFill>
                <a:srgbClr val="283137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36" name="Straight Arrow Connector 35"/>
          <p:cNvCxnSpPr>
            <a:stCxn id="26" idx="1"/>
            <a:endCxn id="27" idx="3"/>
          </p:cNvCxnSpPr>
          <p:nvPr/>
        </p:nvCxnSpPr>
        <p:spPr bwMode="auto">
          <a:xfrm flipH="1">
            <a:off x="6477000" y="5372100"/>
            <a:ext cx="457200" cy="0"/>
          </a:xfrm>
          <a:prstGeom prst="straightConnector1">
            <a:avLst/>
          </a:prstGeom>
          <a:solidFill>
            <a:schemeClr val="accent2">
              <a:alpha val="42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43" idx="1"/>
            <a:endCxn id="35" idx="3"/>
          </p:cNvCxnSpPr>
          <p:nvPr/>
        </p:nvCxnSpPr>
        <p:spPr bwMode="auto">
          <a:xfrm flipH="1">
            <a:off x="2667000" y="5334000"/>
            <a:ext cx="609600" cy="37306"/>
          </a:xfrm>
          <a:prstGeom prst="straightConnector1">
            <a:avLst/>
          </a:prstGeom>
          <a:solidFill>
            <a:schemeClr val="accent2">
              <a:alpha val="42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6" idx="2"/>
          </p:cNvCxnSpPr>
          <p:nvPr/>
        </p:nvCxnSpPr>
        <p:spPr bwMode="auto">
          <a:xfrm flipH="1">
            <a:off x="7848600" y="3962400"/>
            <a:ext cx="38100" cy="838200"/>
          </a:xfrm>
          <a:prstGeom prst="straightConnector1">
            <a:avLst/>
          </a:prstGeom>
          <a:solidFill>
            <a:schemeClr val="accent2">
              <a:alpha val="42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0" name="Picture 24" descr="Fortinet_Shiel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2" y="4840287"/>
            <a:ext cx="6302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>
            <a:stCxn id="35" idx="0"/>
            <a:endCxn id="14" idx="2"/>
          </p:cNvCxnSpPr>
          <p:nvPr/>
        </p:nvCxnSpPr>
        <p:spPr bwMode="auto">
          <a:xfrm flipH="1" flipV="1">
            <a:off x="1676400" y="3962400"/>
            <a:ext cx="17463" cy="760412"/>
          </a:xfrm>
          <a:prstGeom prst="straightConnector1">
            <a:avLst/>
          </a:prstGeom>
          <a:solidFill>
            <a:schemeClr val="accent2">
              <a:alpha val="42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32260"/>
              </p:ext>
            </p:extLst>
          </p:nvPr>
        </p:nvGraphicFramePr>
        <p:xfrm>
          <a:off x="304800" y="1143000"/>
          <a:ext cx="8544497" cy="4976064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670052"/>
                <a:gridCol w="1374889"/>
                <a:gridCol w="1374889"/>
                <a:gridCol w="1374889"/>
                <a:gridCol w="1374889"/>
                <a:gridCol w="1374889"/>
              </a:tblGrid>
              <a:tr h="492468">
                <a:tc>
                  <a:txBody>
                    <a:bodyPr/>
                    <a:lstStyle/>
                    <a:p>
                      <a:pPr algn="ctr"/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typeface="Arial"/>
                        </a:rPr>
                        <a:t>MSSP</a:t>
                      </a:r>
                      <a:endParaRPr dirty="0" lang="en-US" sz="1400"/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typeface="Arial"/>
                        </a:rPr>
                        <a:t>Carrier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D3DAD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D3DADF"/>
                    </a:solidFill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 defTabSz="914400" eaLnBrk="0" fontAlgn="base" hangingPunct="0" latinLnBrk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tabLst/>
                      </a:pPr>
                      <a:r>
                        <a:rPr b="1" baseline="0" cap="none" dirty="0" i="0" kumimoji="0" lang="en-US" normalizeH="0" smtClean="0" spc="20" strike="noStrike" sz="14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typeface="Arial"/>
                        </a:rPr>
                        <a:t>Data Center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 defTabSz="914400" eaLnBrk="0" fontAlgn="base" hangingPunct="0" latinLnBrk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tabLst/>
                      </a:pPr>
                      <a:r>
                        <a:rPr b="1" baseline="0" cap="none" dirty="0" i="0" kumimoji="0" lang="en-US" normalizeH="0" smtClean="0" spc="20" strike="noStrike" sz="14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typeface="Arial"/>
                        </a:rPr>
                        <a:t>Core Enterprise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 lang="en-US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 defTabSz="457200" eaLnBrk="1" hangingPunct="1" latinLnBrk="0" marL="0" rtl="0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90000"/>
                      </a:pPr>
                      <a:r>
                        <a:rPr b="1" dirty="0" kern="1200" lang="en-US" smtClean="0" spc="20" sz="1400">
                          <a:solidFill>
                            <a:schemeClr val="bg1"/>
                          </a:solidFill>
                          <a:latin charset="0" typeface="Arial"/>
                          <a:ea typeface="+mn-ea"/>
                          <a:cs typeface="+mn-cs"/>
                        </a:rPr>
                        <a:t>Distributed Enterprise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kern="1200" lang="en-US" smtClean="0"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D3DAD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kern="1200" lang="en-US" smtClean="0"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solidFill>
                      <a:srgbClr val="D4DAD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 defTabSz="457200" eaLnBrk="1" hangingPunct="1" latinLnBrk="0" marL="0" rtl="0"/>
                      <a:r>
                        <a:rPr b="1" dirty="0" kern="1200" lang="en-US" smtClean="0" spc="20" sz="1400">
                          <a:solidFill>
                            <a:schemeClr val="bg1"/>
                          </a:solidFill>
                          <a:latin charset="0" typeface="Arial"/>
                          <a:ea typeface="+mn-ea"/>
                          <a:cs typeface="+mn-cs"/>
                        </a:rPr>
                        <a:t>SMB</a:t>
                      </a:r>
                      <a:endParaRPr b="1" dirty="0" kern="1200" lang="en-US" spc="20" sz="1400">
                        <a:solidFill>
                          <a:schemeClr val="bg1"/>
                        </a:solidFill>
                        <a:latin charset="0"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4DAD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4DAD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 lang="en-US" sz="1600"/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984936">
                <a:tc>
                  <a:txBody>
                    <a:bodyPr/>
                    <a:lstStyle/>
                    <a:p>
                      <a:pPr algn="ctr"/>
                      <a:endParaRPr dirty="0" lang="en-US" sz="1600"/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20-90 Series</a:t>
                      </a:r>
                      <a:endParaRPr dirty="0" lang="en-US" smtClean="0" sz="1400"/>
                    </a:p>
                  </a:txBody>
                  <a:tcPr anchor="b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100-800</a:t>
                      </a: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Series</a:t>
                      </a:r>
                      <a:endParaRPr dirty="0" lang="en-US" smtClean="0" sz="1400"/>
                    </a:p>
                  </a:txBody>
                  <a:tcPr anchor="b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/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/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1000</a:t>
                      </a:r>
                    </a:p>
                    <a:p>
                      <a:pPr algn="ctr"/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Series</a:t>
                      </a:r>
                      <a:endParaRPr dirty="0" lang="en-US" sz="1400"/>
                    </a:p>
                  </a:txBody>
                  <a:tcPr anchor="b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/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/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3000</a:t>
                      </a:r>
                    </a:p>
                    <a:p>
                      <a:pPr algn="ctr"/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Series</a:t>
                      </a:r>
                      <a:endParaRPr dirty="0" lang="en-US" sz="1400"/>
                    </a:p>
                  </a:txBody>
                  <a:tcPr anchor="b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baseline="0" cap="none" dirty="0" i="0" kumimoji="0" lang="en-US" normalizeH="0" smtClean="0" strike="noStrike" sz="1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charset="0" typeface="Arial"/>
                      </a:endParaRP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5000</a:t>
                      </a:r>
                    </a:p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cap="none" dirty="0" i="0" kumimoji="0" lang="en-US" normalizeH="0" smtClean="0" strike="noStrike" sz="1400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charset="0" typeface="Arial"/>
                        </a:rPr>
                        <a:t>Series</a:t>
                      </a:r>
                      <a:endParaRPr dirty="0" lang="en-US" smtClean="0" sz="1400"/>
                    </a:p>
                  </a:txBody>
                  <a:tcPr anchor="b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4"/>
                    </a:solidFill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/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Hardware</a:t>
                      </a:r>
                      <a:endParaRPr b="1" dirty="0"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Desktop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Mid Range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dirty="0" lang="en-US" sz="1400"/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High End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lang="en-US" smtClean="0" sz="1400"/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492468">
                <a:tc>
                  <a:txBody>
                    <a:bodyPr/>
                    <a:lstStyle/>
                    <a:p>
                      <a:pPr algn="ctr"/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Security</a:t>
                      </a:r>
                      <a:r>
                        <a:rPr b="1" baseline="0" dirty="0" lang="en-US" smtClean="0" sz="1400">
                          <a:solidFill>
                            <a:schemeClr val="bg1"/>
                          </a:solidFill>
                        </a:rPr>
                        <a:t> Applications</a:t>
                      </a:r>
                      <a:endParaRPr b="1" dirty="0"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UTM</a:t>
                      </a: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1400">
                          <a:solidFill>
                            <a:schemeClr val="bg1"/>
                          </a:solidFill>
                        </a:rPr>
                        <a:t>Firewall, IPS,</a:t>
                      </a:r>
                      <a:r>
                        <a:rPr b="1" baseline="0" dirty="0" lang="en-US" smtClean="0" sz="1400">
                          <a:solidFill>
                            <a:schemeClr val="bg1"/>
                          </a:solidFill>
                        </a:rPr>
                        <a:t> NGFW, UTM</a:t>
                      </a:r>
                      <a:endParaRPr b="1" dirty="0" lang="en-US" smtClean="0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lang="en-US" smtClean="0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lang="en-US" smtClean="0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FG-3950B_Ft-TOP.png" id="7" name="Picture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"/>
          <a:stretch/>
        </p:blipFill>
        <p:spPr>
          <a:xfrm>
            <a:off x="6134803" y="3961536"/>
            <a:ext cx="1293522" cy="61092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FWF-60D_Ft-top-REF.png"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802" y="3781678"/>
            <a:ext cx="898121" cy="8998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FG-60D_Ft-top-REF.png" id="9" name="Picture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279" y="4416458"/>
            <a:ext cx="981984" cy="44365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FG-5140B_Ft-top.png" id="10" name="Picture 9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41" y="3157090"/>
            <a:ext cx="1576204" cy="153898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FG-1000C_Ft-Top.png" id="11" name="Picture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56" y="4155680"/>
            <a:ext cx="1334649" cy="51792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FG-800C_Ft-top.png" id="12" name="Picture 11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20" y="4264322"/>
            <a:ext cx="1431505" cy="40739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5575"/>
          </a:xfrm>
        </p:spPr>
        <p:txBody>
          <a:bodyPr>
            <a:normAutofit fontScale="90000"/>
          </a:bodyPr>
          <a:lstStyle/>
          <a:p>
            <a:r>
              <a:rPr dirty="0" lang="en-US" smtClean="0" sz="2700"/>
              <a:t>Recommended Product- </a:t>
            </a:r>
            <a:r>
              <a:rPr dirty="0" err="1" lang="en-US" smtClean="0" sz="2700"/>
              <a:t>FortiGate</a:t>
            </a:r>
            <a:r>
              <a:rPr dirty="0" lang="en-US" smtClean="0" sz="2700"/>
              <a:t> Series</a:t>
            </a:r>
            <a:r>
              <a:rPr dirty="0" lang="en-US" smtClean="0"/>
              <a:t/>
            </a:r>
            <a:br>
              <a:rPr dirty="0" lang="en-US" smtClean="0"/>
            </a:br>
            <a:r>
              <a:rPr dirty="0" lang="en-US" smtClean="0" sz="1800"/>
              <a:t>Next Generation/Edge Firewall For the Enterprise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595251990"/>
      </p:ext>
    </p:extLst>
  </p:cSld>
  <p:clrMapOvr>
    <a:masterClrMapping/>
  </p:clrMapOvr>
  <p:transition>
    <p:wipe dir="r"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965636" y="3276476"/>
            <a:ext cx="7162800" cy="1148976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/>
              <a:buChar char="•"/>
              <a:tabLst/>
              <a:defRPr sz="2400" b="0" i="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1pPr>
            <a:lvl2pPr marL="463550" marR="0" indent="-17621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Lucida Grande"/>
              <a:buChar char="»"/>
              <a:tabLst/>
              <a:defRPr sz="2000" b="0" i="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2pPr>
            <a:lvl3pPr marL="747713" marR="0" indent="-1698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800" b="0" i="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3pPr>
            <a:lvl4pPr marL="1139825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Lucida Grande"/>
              <a:buChar char="»"/>
              <a:tabLst/>
              <a:defRPr sz="1800" b="0" i="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4pPr>
            <a:lvl5pPr marL="1492250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800" b="0" i="0">
                <a:solidFill>
                  <a:srgbClr val="FFFFFF"/>
                </a:solidFill>
                <a:latin typeface="Arial Narrow"/>
                <a:ea typeface="+mn-ea"/>
                <a:cs typeface="Arial Narrow"/>
              </a:defRPr>
            </a:lvl5pPr>
            <a:lvl6pPr marL="1963738" indent="-2428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―"/>
              <a:defRPr sz="16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6pPr>
            <a:lvl7pPr marL="2420938" indent="-2428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―"/>
              <a:defRPr sz="16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7pPr>
            <a:lvl8pPr marL="2878138" indent="-2428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―"/>
              <a:defRPr sz="16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8pPr>
            <a:lvl9pPr marL="3335338" indent="-2428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―"/>
              <a:defRPr sz="16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4400" b="1" kern="1200" dirty="0" smtClean="0">
                <a:ea typeface="ＭＳ Ｐゴシック" pitchFamily="34" charset="-128"/>
              </a:rPr>
              <a:t>Thank You</a:t>
            </a:r>
            <a:endParaRPr lang="en-US" sz="3600" b="1" kern="1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9379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43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 &amp; Certification Comparison </a:t>
            </a:r>
            <a:br>
              <a:rPr lang="en-US" dirty="0" smtClean="0"/>
            </a:br>
            <a:r>
              <a:rPr lang="en-US" i="1" dirty="0" smtClean="0"/>
              <a:t>No One Comes Close</a:t>
            </a:r>
            <a:endParaRPr lang="en-US" i="1" dirty="0"/>
          </a:p>
        </p:txBody>
      </p:sp>
      <p:pic>
        <p:nvPicPr>
          <p:cNvPr id="1027" name="Picture 3" descr="C:\Users\jmaddison\AppData\Local\Temp\Rar$DIa0.734\AV Comparitives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6044" y="2406434"/>
            <a:ext cx="679145" cy="679145"/>
          </a:xfrm>
          <a:prstGeom prst="rect">
            <a:avLst/>
          </a:prstGeom>
          <a:noFill/>
        </p:spPr>
      </p:pic>
      <p:pic>
        <p:nvPicPr>
          <p:cNvPr id="1028" name="Picture 4" descr="C:\Users\jmaddison\AppData\Local\Temp\Rar$DIa0.513\CommonCriteria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908" y="4467031"/>
            <a:ext cx="751304" cy="992288"/>
          </a:xfrm>
          <a:prstGeom prst="rect">
            <a:avLst/>
          </a:prstGeom>
          <a:noFill/>
        </p:spPr>
      </p:pic>
      <p:pic>
        <p:nvPicPr>
          <p:cNvPr id="1029" name="Picture 5" descr="C:\Users\jmaddison\AppData\Local\Temp\Rar$DIa0.028\FIPS_Validated_140-2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2650" y="4488294"/>
            <a:ext cx="949762" cy="949762"/>
          </a:xfrm>
          <a:prstGeom prst="rect">
            <a:avLst/>
          </a:prstGeom>
          <a:noFill/>
        </p:spPr>
      </p:pic>
      <p:pic>
        <p:nvPicPr>
          <p:cNvPr id="1030" name="Picture 6" descr="C:\Users\jmaddison\AppData\Local\Temp\Rar$DIa0.153\ICSA_Certified_2C_knockou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0003" y="2416353"/>
            <a:ext cx="1169483" cy="659306"/>
          </a:xfrm>
          <a:prstGeom prst="rect">
            <a:avLst/>
          </a:prstGeom>
          <a:noFill/>
        </p:spPr>
      </p:pic>
      <p:pic>
        <p:nvPicPr>
          <p:cNvPr id="1031" name="Picture 7" descr="C:\Users\jmaddison\AppData\Local\Temp\Rar$DIa0.495\IPv6-Ready_Gold_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737" y="3387225"/>
            <a:ext cx="714526" cy="852668"/>
          </a:xfrm>
          <a:prstGeom prst="rect">
            <a:avLst/>
          </a:prstGeom>
          <a:noFill/>
        </p:spPr>
      </p:pic>
      <p:pic>
        <p:nvPicPr>
          <p:cNvPr id="1032" name="Picture 8" descr="C:\Users\jmaddison\AppData\Local\Temp\Rar$DIa0.177\NEBS_Level3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1762" y="4452855"/>
            <a:ext cx="666251" cy="1020640"/>
          </a:xfrm>
          <a:prstGeom prst="rect">
            <a:avLst/>
          </a:prstGeom>
          <a:noFill/>
        </p:spPr>
      </p:pic>
      <p:pic>
        <p:nvPicPr>
          <p:cNvPr id="1033" name="Picture 9" descr="C:\Users\jmaddison\AppData\Local\Temp\Rar$DIa0.659\nsslabs_award_recommend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239" y="1205770"/>
            <a:ext cx="1005297" cy="1053680"/>
          </a:xfrm>
          <a:prstGeom prst="rect">
            <a:avLst/>
          </a:prstGeom>
          <a:noFill/>
        </p:spPr>
      </p:pic>
      <p:pic>
        <p:nvPicPr>
          <p:cNvPr id="1035" name="Picture 11" descr="C:\Users\jmaddison\AppData\Local\Temp\Rar$DIa0.905\vbspam-verified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189" y="1298121"/>
            <a:ext cx="580820" cy="868978"/>
          </a:xfrm>
          <a:prstGeom prst="rect">
            <a:avLst/>
          </a:prstGeom>
          <a:noFill/>
        </p:spPr>
      </p:pic>
      <p:pic>
        <p:nvPicPr>
          <p:cNvPr id="5" name="Picture 4" descr="Screen Shot 2013-05-19 at 11.48.09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43" y="1113957"/>
            <a:ext cx="5054161" cy="5094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29" y="1290391"/>
            <a:ext cx="589258" cy="884439"/>
          </a:xfrm>
          <a:prstGeom prst="rect">
            <a:avLst/>
          </a:prstGeom>
        </p:spPr>
      </p:pic>
      <p:pic>
        <p:nvPicPr>
          <p:cNvPr id="13" name="Picture 12" descr="bcv_2013.jpg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93" y="3219472"/>
            <a:ext cx="873657" cy="1188174"/>
          </a:xfrm>
          <a:prstGeom prst="rect">
            <a:avLst/>
          </a:prstGeom>
        </p:spPr>
      </p:pic>
      <p:pic>
        <p:nvPicPr>
          <p:cNvPr id="14" name="Picture 13" descr="SC-5star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25" y="3394656"/>
            <a:ext cx="801902" cy="837807"/>
          </a:xfrm>
          <a:prstGeom prst="rect">
            <a:avLst/>
          </a:prstGeom>
        </p:spPr>
      </p:pic>
      <p:pic>
        <p:nvPicPr>
          <p:cNvPr id="15" name="Picture 14" descr="HC_IT_Summit_XCellence_logo_2012_4c.jpg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8" y="2410261"/>
            <a:ext cx="1075939" cy="671490"/>
          </a:xfrm>
          <a:prstGeom prst="rect">
            <a:avLst/>
          </a:prstGeom>
        </p:spPr>
      </p:pic>
      <p:pic>
        <p:nvPicPr>
          <p:cNvPr id="16" name="Picture 15" descr="award_InfTechChampionCircl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48" y="5658100"/>
            <a:ext cx="473414" cy="407942"/>
          </a:xfrm>
          <a:prstGeom prst="rect">
            <a:avLst/>
          </a:prstGeom>
        </p:spPr>
      </p:pic>
      <p:pic>
        <p:nvPicPr>
          <p:cNvPr id="17" name="Picture 16" descr="award_InfTechBestOverallValu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8" y="5626141"/>
            <a:ext cx="528243" cy="455188"/>
          </a:xfrm>
          <a:prstGeom prst="rect">
            <a:avLst/>
          </a:prstGeom>
        </p:spPr>
      </p:pic>
      <p:pic>
        <p:nvPicPr>
          <p:cNvPr id="18" name="Picture 17" descr="wi-fi-member-logo_20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16" y="5549118"/>
            <a:ext cx="648309" cy="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893"/>
            <a:ext cx="8229600" cy="610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IXIA/BreakingPoint Testing</a:t>
            </a:r>
            <a:br>
              <a:rPr lang="en-US" dirty="0" smtClean="0"/>
            </a:br>
            <a:r>
              <a:rPr lang="en-US" i="1" dirty="0" smtClean="0"/>
              <a:t>World’s Fastest Firewall &amp; Resiliency Score</a:t>
            </a:r>
            <a:endParaRPr lang="en-US" i="1" dirty="0"/>
          </a:p>
        </p:txBody>
      </p:sp>
      <p:pic>
        <p:nvPicPr>
          <p:cNvPr id="3" name="Picture 2" descr="Compar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998"/>
            <a:ext cx="9144000" cy="5073445"/>
          </a:xfrm>
          <a:prstGeom prst="rect">
            <a:avLst/>
          </a:prstGeom>
        </p:spPr>
      </p:pic>
      <p:pic>
        <p:nvPicPr>
          <p:cNvPr id="4" name="Picture 3" descr="resiliency-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2" y="1926720"/>
            <a:ext cx="1838700" cy="22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 bwMode="auto">
          <a:xfrm>
            <a:off x="99396" y="274638"/>
            <a:ext cx="8229600" cy="5651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 smtClean="0">
                <a:latin typeface="+mn-lt"/>
                <a:cs typeface="Arial" pitchFamily="34" charset="0"/>
              </a:rPr>
              <a:t>World’s Fastest IPv4 and IPv6 Firewall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773" y="1420470"/>
            <a:ext cx="5688959" cy="1519500"/>
          </a:xfrm>
        </p:spPr>
        <p:txBody>
          <a:bodyPr rtlCol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en-US" dirty="0" smtClean="0">
                <a:ea typeface="+mn-ea"/>
              </a:rPr>
              <a:t>Tests Using BreakingPoint™ FireStorm Prove FortiGate-5140B to be the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World's Fastest Firewall</a:t>
            </a:r>
          </a:p>
          <a:p>
            <a:pPr>
              <a:buNone/>
              <a:defRPr/>
            </a:pPr>
            <a:endParaRPr lang="en-US" sz="2000" dirty="0">
              <a:ea typeface="+mn-ea"/>
            </a:endParaRPr>
          </a:p>
        </p:txBody>
      </p:sp>
      <p:pic>
        <p:nvPicPr>
          <p:cNvPr id="14341" name="Picture 3" descr="C:\Users\dfrey\Documents\PMM\FG\5000\WFFW\Fastest_Firewall-vF Folder\Fastest_Firewall-vF Folder\Links\BreakingPoint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294" y="5801308"/>
            <a:ext cx="13589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25519" y="5817183"/>
            <a:ext cx="20208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a typeface="ＭＳ Ｐゴシック" pitchFamily="-107" charset="-128"/>
                <a:cs typeface="Helvetica 55 Roman"/>
              </a:rPr>
              <a:t>Real-World </a:t>
            </a:r>
            <a:r>
              <a:rPr lang="en-US" sz="1600" b="1" dirty="0">
                <a:latin typeface="+mn-lt"/>
                <a:ea typeface="ＭＳ Ｐゴシック" pitchFamily="-107" charset="-128"/>
                <a:cs typeface="Helvetica 55 Roman"/>
              </a:rPr>
              <a:t>Testing</a:t>
            </a:r>
            <a:endParaRPr lang="en-US" sz="1000" b="1" dirty="0">
              <a:latin typeface="+mn-lt"/>
              <a:ea typeface="ＭＳ Ｐゴシック" pitchFamily="-107" charset="-128"/>
              <a:cs typeface="Helvetica 55 Roman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891" y="406838"/>
            <a:ext cx="2152891" cy="26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4982902" y="375019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3038" indent="-173038" algn="ctr" eaLnBrk="0" hangingPunct="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1600" b="1" dirty="0" smtClean="0">
                <a:solidFill>
                  <a:srgbClr val="444F51"/>
                </a:solidFill>
              </a:rPr>
              <a:t>FortiGate-5101C</a:t>
            </a:r>
          </a:p>
        </p:txBody>
      </p:sp>
      <p:pic>
        <p:nvPicPr>
          <p:cNvPr id="17" name="Picture 30" descr="FortiGate_5001A_Top_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43" y="3374015"/>
            <a:ext cx="3200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/>
          </p:cNvSpPr>
          <p:nvPr/>
        </p:nvSpPr>
        <p:spPr bwMode="auto">
          <a:xfrm>
            <a:off x="621175" y="3694246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3038" indent="-173038" algn="ctr" eaLnBrk="0" hangingPunct="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1600" b="1" dirty="0" smtClean="0">
                <a:solidFill>
                  <a:srgbClr val="444F51"/>
                </a:solidFill>
              </a:rPr>
              <a:t>FortiGate-5001B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16687" y="4109008"/>
          <a:ext cx="7870786" cy="144374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935393"/>
                <a:gridCol w="3935393"/>
              </a:tblGrid>
              <a:tr h="4165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IPv4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IPv6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02717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559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 of UDP traffic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526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 of mix application traffic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2.6 Million new connections/sec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536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 of UDP traffic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514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 of mix application traffic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1.4 Million new connections/sec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658" y="3411848"/>
            <a:ext cx="3065724" cy="2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NSS </a:t>
            </a:r>
            <a:r>
              <a:rPr lang="en-US" dirty="0" smtClean="0"/>
              <a:t>Security Value Map for Firewall</a:t>
            </a:r>
            <a:endParaRPr lang="en-US" dirty="0"/>
          </a:p>
        </p:txBody>
      </p:sp>
      <p:pic>
        <p:nvPicPr>
          <p:cNvPr id="3" name="Picture 2" descr="NSS_Firewall_SVM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28" y="1128239"/>
            <a:ext cx="5609072" cy="5072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" y="4090478"/>
            <a:ext cx="3204870" cy="912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4" y="2668647"/>
            <a:ext cx="1638653" cy="17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</p:spPr>
        <p:txBody>
          <a:bodyPr/>
          <a:lstStyle/>
          <a:p>
            <a:r>
              <a:rPr lang="en-US" dirty="0" smtClean="0"/>
              <a:t>Gartner Magic Quadrant Unified Threat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37" y="1359728"/>
            <a:ext cx="4185163" cy="46665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157059" y="1946382"/>
            <a:ext cx="752379" cy="29561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7" name="Picture 2" descr="http://www.fortinet.com/sites/default/files/HomeBanner_Gartner-UTM_MQ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99" y="1267503"/>
            <a:ext cx="4647834" cy="1440829"/>
          </a:xfrm>
          <a:prstGeom prst="rect">
            <a:avLst/>
          </a:prstGeom>
          <a:noFill/>
        </p:spPr>
      </p:pic>
      <p:grpSp>
        <p:nvGrpSpPr>
          <p:cNvPr id="8" name="Group 33"/>
          <p:cNvGrpSpPr/>
          <p:nvPr/>
        </p:nvGrpSpPr>
        <p:grpSpPr>
          <a:xfrm>
            <a:off x="1229743" y="2975430"/>
            <a:ext cx="2993915" cy="3048000"/>
            <a:chOff x="4045514" y="1193884"/>
            <a:chExt cx="4159550" cy="4638197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218811" y="3516848"/>
              <a:ext cx="1981046" cy="2313801"/>
              <a:chOff x="3379" y="1106"/>
              <a:chExt cx="698" cy="11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379" y="1106"/>
                <a:ext cx="698" cy="1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</p:spPr>
            <p:txBody>
              <a:bodyPr/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Position Magic Quadrant</a:t>
                </a:r>
              </a:p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Application Deliver Controller</a:t>
                </a:r>
              </a:p>
            </p:txBody>
          </p:sp>
          <p:sp>
            <p:nvSpPr>
              <p:cNvPr id="28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066"/>
                <a:ext cx="6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endParaRPr lang="en-US" sz="1200" b="1" dirty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0" name="Picture 32" descr="Gartne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5957" y="4629484"/>
              <a:ext cx="1835045" cy="43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5514" y="1201334"/>
              <a:ext cx="1981046" cy="2313801"/>
              <a:chOff x="3379" y="1106"/>
              <a:chExt cx="698" cy="11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379" y="1106"/>
                <a:ext cx="698" cy="1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</p:spPr>
            <p:txBody>
              <a:bodyPr/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Position Magic Quadrant</a:t>
                </a:r>
              </a:p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Enterprise Firewall</a:t>
                </a:r>
              </a:p>
            </p:txBody>
          </p:sp>
          <p:sp>
            <p:nvSpPr>
              <p:cNvPr id="26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066"/>
                <a:ext cx="6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endParaRPr lang="en-US" sz="1200" b="1" dirty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2" name="Picture 32" descr="Gartne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0494" y="2313970"/>
              <a:ext cx="1835045" cy="43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6224018" y="1193884"/>
              <a:ext cx="1981046" cy="2313801"/>
              <a:chOff x="3379" y="1106"/>
              <a:chExt cx="698" cy="11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379" y="1106"/>
                <a:ext cx="698" cy="1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</p:spPr>
            <p:txBody>
              <a:bodyPr/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Position Magic Quadrant</a:t>
                </a:r>
              </a:p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Wired &amp; Wireless Infrastructure</a:t>
                </a:r>
              </a:p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endParaRPr lang="en-US" sz="1050" b="1" dirty="0" smtClean="0">
                  <a:solidFill>
                    <a:srgbClr val="4E4E4E"/>
                  </a:solidFill>
                  <a:latin typeface="Helvetica"/>
                  <a:ea typeface="+mn-ea"/>
                  <a:cs typeface="Arial" charset="0"/>
                </a:endParaRPr>
              </a:p>
            </p:txBody>
          </p:sp>
          <p:sp>
            <p:nvSpPr>
              <p:cNvPr id="24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066"/>
                <a:ext cx="6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endParaRPr lang="en-US" sz="1200" b="1" dirty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4" name="Picture 32" descr="Gartne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8998" y="2306520"/>
              <a:ext cx="1835045" cy="43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4049131" y="3518280"/>
              <a:ext cx="1981046" cy="2313801"/>
              <a:chOff x="3379" y="1106"/>
              <a:chExt cx="698" cy="11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379" y="1106"/>
                <a:ext cx="698" cy="11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</p:spPr>
            <p:txBody>
              <a:bodyPr/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Position Magic Quadrant</a:t>
                </a:r>
              </a:p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r>
                  <a:rPr lang="en-US" sz="1050" b="1" dirty="0" smtClean="0">
                    <a:solidFill>
                      <a:srgbClr val="4E4E4E"/>
                    </a:solidFill>
                    <a:latin typeface="Helvetica"/>
                    <a:ea typeface="+mn-ea"/>
                    <a:cs typeface="Arial" charset="0"/>
                  </a:rPr>
                  <a:t>Security E-Mail Gateway</a:t>
                </a:r>
              </a:p>
            </p:txBody>
          </p:sp>
          <p:sp>
            <p:nvSpPr>
              <p:cNvPr id="22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066"/>
                <a:ext cx="69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spcAft>
                    <a:spcPts val="0"/>
                  </a:spcAft>
                  <a:buClr>
                    <a:srgbClr val="000073"/>
                  </a:buClr>
                  <a:defRPr/>
                </a:pPr>
                <a:endParaRPr lang="en-US" sz="1200" b="1" dirty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6" name="Picture 32" descr="Gartne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6277" y="4630916"/>
              <a:ext cx="1835045" cy="43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31"/>
            <p:cNvSpPr txBox="1">
              <a:spLocks noChangeAspect="1" noChangeArrowheads="1"/>
            </p:cNvSpPr>
            <p:nvPr/>
          </p:nvSpPr>
          <p:spPr bwMode="auto">
            <a:xfrm>
              <a:off x="4051756" y="3061955"/>
              <a:ext cx="1981045" cy="38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auto" hangingPunct="0">
                <a:spcAft>
                  <a:spcPts val="0"/>
                </a:spcAft>
                <a:buClr>
                  <a:srgbClr val="000073"/>
                </a:buClr>
                <a:defRPr/>
              </a:pPr>
              <a:r>
                <a:rPr lang="en-US" sz="1200" b="1" dirty="0" smtClean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rPr>
                <a:t>2006–2013</a:t>
              </a:r>
              <a:endParaRPr lang="en-US" sz="1200" b="1" dirty="0">
                <a:solidFill>
                  <a:srgbClr val="24549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Text Box 31"/>
            <p:cNvSpPr txBox="1">
              <a:spLocks noChangeAspect="1" noChangeArrowheads="1"/>
            </p:cNvSpPr>
            <p:nvPr/>
          </p:nvSpPr>
          <p:spPr bwMode="auto">
            <a:xfrm>
              <a:off x="4047918" y="5371452"/>
              <a:ext cx="1981045" cy="38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auto" hangingPunct="0">
                <a:spcAft>
                  <a:spcPts val="0"/>
                </a:spcAft>
                <a:buClr>
                  <a:srgbClr val="000073"/>
                </a:buClr>
                <a:defRPr/>
              </a:pPr>
              <a:r>
                <a:rPr lang="en-US" sz="1200" b="1" dirty="0" smtClean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rPr>
                <a:t>2010–2013</a:t>
              </a:r>
              <a:endParaRPr lang="en-US" sz="1200" b="1" dirty="0">
                <a:solidFill>
                  <a:srgbClr val="24549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Text Box 31"/>
            <p:cNvSpPr txBox="1">
              <a:spLocks noChangeAspect="1" noChangeArrowheads="1"/>
            </p:cNvSpPr>
            <p:nvPr/>
          </p:nvSpPr>
          <p:spPr bwMode="auto">
            <a:xfrm>
              <a:off x="6213921" y="3073698"/>
              <a:ext cx="1981045" cy="38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auto" hangingPunct="0">
                <a:spcAft>
                  <a:spcPts val="0"/>
                </a:spcAft>
                <a:buClr>
                  <a:srgbClr val="000073"/>
                </a:buClr>
                <a:defRPr/>
              </a:pPr>
              <a:r>
                <a:rPr lang="en-US" sz="1200" b="1" dirty="0" smtClean="0">
                  <a:solidFill>
                    <a:srgbClr val="245491"/>
                  </a:solidFill>
                  <a:latin typeface="Arial" charset="0"/>
                  <a:cs typeface="Arial" charset="0"/>
                </a:rPr>
                <a:t>2012–</a:t>
              </a:r>
              <a:r>
                <a:rPr lang="en-US" sz="1200" b="1" dirty="0">
                  <a:solidFill>
                    <a:srgbClr val="245491"/>
                  </a:solidFill>
                  <a:latin typeface="Arial" charset="0"/>
                  <a:cs typeface="Arial" charset="0"/>
                </a:rPr>
                <a:t>2013</a:t>
              </a:r>
            </a:p>
          </p:txBody>
        </p:sp>
        <p:sp>
          <p:nvSpPr>
            <p:cNvPr id="20" name="Text Box 31"/>
            <p:cNvSpPr txBox="1">
              <a:spLocks noChangeAspect="1" noChangeArrowheads="1"/>
            </p:cNvSpPr>
            <p:nvPr/>
          </p:nvSpPr>
          <p:spPr bwMode="auto">
            <a:xfrm>
              <a:off x="6220447" y="5355122"/>
              <a:ext cx="1981045" cy="38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auto" hangingPunct="0">
                <a:spcAft>
                  <a:spcPts val="0"/>
                </a:spcAft>
                <a:buClr>
                  <a:srgbClr val="000073"/>
                </a:buClr>
                <a:defRPr/>
              </a:pPr>
              <a:r>
                <a:rPr lang="en-US" sz="1200" b="1" dirty="0" smtClean="0">
                  <a:solidFill>
                    <a:srgbClr val="245491"/>
                  </a:solidFill>
                  <a:latin typeface="Arial" charset="0"/>
                  <a:ea typeface="+mn-ea"/>
                  <a:cs typeface="Arial" charset="0"/>
                </a:rPr>
                <a:t>2005–2013</a:t>
              </a:r>
              <a:endParaRPr lang="en-US" sz="1200" b="1" dirty="0">
                <a:solidFill>
                  <a:srgbClr val="24549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866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058333"/>
            <a:ext cx="9144000" cy="51660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55298" name="Picture 53" descr="Fortinet-WorldMap-Round3-vF.pn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 bwMode="auto">
          <a:xfrm>
            <a:off x="0" y="498631"/>
            <a:ext cx="9144000" cy="54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29" y="1608677"/>
            <a:ext cx="5340848" cy="255906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38" y="3176336"/>
            <a:ext cx="6024158" cy="2884015"/>
          </a:xfrm>
          <a:prstGeom prst="rect">
            <a:avLst/>
          </a:prstGeom>
        </p:spPr>
      </p:pic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0" i="0" dirty="0" smtClean="0">
                <a:latin typeface="+mj-lt"/>
              </a:rPr>
              <a:t>Fortinet Security </a:t>
            </a:r>
            <a:r>
              <a:rPr lang="en-US" altLang="ja-JP" dirty="0" smtClean="0">
                <a:latin typeface="+mj-lt"/>
              </a:rPr>
              <a:t>= </a:t>
            </a:r>
            <a:r>
              <a:rPr lang="en-US" altLang="ja-JP" b="0" i="0" dirty="0" smtClean="0">
                <a:latin typeface="+mj-lt"/>
              </a:rPr>
              <a:t>Global Success</a:t>
            </a:r>
            <a:endParaRPr lang="en-US" b="0" i="0" dirty="0" smtClean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21172" y="1283678"/>
            <a:ext cx="1752600" cy="3420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Billings by Region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43467" y="3160604"/>
            <a:ext cx="1923653" cy="33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None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Revenue by Segment</a:t>
            </a:r>
          </a:p>
        </p:txBody>
      </p:sp>
    </p:spTree>
    <p:extLst>
      <p:ext uri="{BB962C8B-B14F-4D97-AF65-F5344CB8AC3E}">
        <p14:creationId xmlns:p14="http://schemas.microsoft.com/office/powerpoint/2010/main" val="14972860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3" descr="Fortinet-WorldMap-Round3-v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882650"/>
            <a:ext cx="7910512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0" i="0" dirty="0" smtClean="0">
                <a:latin typeface="+mj-lt"/>
              </a:rPr>
              <a:t>Global Customers</a:t>
            </a:r>
            <a:endParaRPr lang="en-US" b="0" i="0" dirty="0" smtClean="0">
              <a:latin typeface="+mj-lt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278912" y="1835726"/>
            <a:ext cx="2627782" cy="2692400"/>
            <a:chOff x="3232728" y="1824181"/>
            <a:chExt cx="2627782" cy="2692400"/>
          </a:xfrm>
        </p:grpSpPr>
        <p:sp>
          <p:nvSpPr>
            <p:cNvPr id="5" name="Oval 4"/>
            <p:cNvSpPr/>
            <p:nvPr/>
          </p:nvSpPr>
          <p:spPr bwMode="auto">
            <a:xfrm>
              <a:off x="3232728" y="1824181"/>
              <a:ext cx="2627782" cy="2692400"/>
            </a:xfrm>
            <a:prstGeom prst="ellipse">
              <a:avLst/>
            </a:prstGeom>
            <a:solidFill>
              <a:schemeClr val="bg1">
                <a:lumMod val="85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038" y="2585677"/>
              <a:ext cx="457200" cy="4572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6850" y="2217881"/>
              <a:ext cx="457200" cy="457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677070" y="3003049"/>
              <a:ext cx="173312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US" sz="2800" dirty="0">
                  <a:solidFill>
                    <a:srgbClr val="C00000"/>
                  </a:solidFill>
                  <a:latin typeface="HelveticaNeue Condensed" charset="0"/>
                </a:rPr>
                <a:t>Top 10 Fortune 500 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5300" y="2217881"/>
              <a:ext cx="457200" cy="4572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3750" y="2217881"/>
              <a:ext cx="457200" cy="4572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2200" y="2217881"/>
              <a:ext cx="457200" cy="4572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5300" y="2573481"/>
              <a:ext cx="457200" cy="4572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3750" y="2573481"/>
              <a:ext cx="457200" cy="4572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978"/>
                      </a14:imgEffect>
                      <a14:imgEffect>
                        <a14:saturation sat="400000"/>
                      </a14:imgEffect>
                      <a14:imgEffect>
                        <a14:brightnessContrast bright="-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1621" y="2226504"/>
              <a:ext cx="457200" cy="457200"/>
            </a:xfrm>
            <a:prstGeom prst="rect">
              <a:avLst/>
            </a:prstGeom>
          </p:spPr>
        </p:pic>
      </p:grpSp>
      <p:grpSp>
        <p:nvGrpSpPr>
          <p:cNvPr id="3" name="Group 7"/>
          <p:cNvGrpSpPr/>
          <p:nvPr/>
        </p:nvGrpSpPr>
        <p:grpSpPr>
          <a:xfrm>
            <a:off x="6330373" y="1806863"/>
            <a:ext cx="2627782" cy="2692400"/>
            <a:chOff x="6330373" y="1806863"/>
            <a:chExt cx="2627782" cy="2692400"/>
          </a:xfrm>
        </p:grpSpPr>
        <p:sp>
          <p:nvSpPr>
            <p:cNvPr id="96" name="Oval 95"/>
            <p:cNvSpPr/>
            <p:nvPr/>
          </p:nvSpPr>
          <p:spPr bwMode="auto">
            <a:xfrm>
              <a:off x="6330373" y="1806863"/>
              <a:ext cx="2627782" cy="2692400"/>
            </a:xfrm>
            <a:prstGeom prst="ellipse">
              <a:avLst/>
            </a:prstGeom>
            <a:solidFill>
              <a:schemeClr val="bg1">
                <a:lumMod val="85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721764" y="2939550"/>
              <a:ext cx="193617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US" sz="2800" dirty="0">
                  <a:solidFill>
                    <a:srgbClr val="C00000"/>
                  </a:solidFill>
                  <a:latin typeface="HelveticaNeue Condensed" charset="0"/>
                </a:rPr>
                <a:t>Top 10 </a:t>
              </a:r>
              <a:r>
                <a:rPr lang="en-US" sz="2800" dirty="0" smtClean="0">
                  <a:solidFill>
                    <a:srgbClr val="C00000"/>
                  </a:solidFill>
                  <a:latin typeface="HelveticaNeue Condensed" charset="0"/>
                </a:rPr>
                <a:t>Global 500 Banks </a:t>
              </a:r>
              <a:endParaRPr lang="en-US" sz="2800" dirty="0">
                <a:solidFill>
                  <a:srgbClr val="C00000"/>
                </a:solidFill>
                <a:latin typeface="HelveticaNeue Condensed" charset="0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123" y="2549813"/>
              <a:ext cx="450850" cy="45085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9998" y="2549813"/>
              <a:ext cx="450850" cy="45085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09873" y="2549813"/>
              <a:ext cx="450850" cy="45085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79748" y="2549813"/>
              <a:ext cx="450850" cy="45085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49623" y="2549813"/>
              <a:ext cx="450850" cy="45085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6473" y="2187863"/>
              <a:ext cx="450850" cy="45085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46348" y="2187863"/>
              <a:ext cx="450850" cy="45085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16223" y="2187863"/>
              <a:ext cx="450850" cy="450850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6098" y="2187863"/>
              <a:ext cx="450850" cy="45085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5973" y="2187863"/>
              <a:ext cx="450850" cy="450850"/>
            </a:xfrm>
            <a:prstGeom prst="rect">
              <a:avLst/>
            </a:prstGeom>
          </p:spPr>
        </p:pic>
      </p:grpSp>
      <p:grpSp>
        <p:nvGrpSpPr>
          <p:cNvPr id="7" name="Group 9"/>
          <p:cNvGrpSpPr/>
          <p:nvPr/>
        </p:nvGrpSpPr>
        <p:grpSpPr>
          <a:xfrm>
            <a:off x="207811" y="1901536"/>
            <a:ext cx="2627782" cy="2692400"/>
            <a:chOff x="207811" y="1901536"/>
            <a:chExt cx="2627782" cy="2692400"/>
          </a:xfrm>
        </p:grpSpPr>
        <p:sp>
          <p:nvSpPr>
            <p:cNvPr id="122" name="Oval 121"/>
            <p:cNvSpPr/>
            <p:nvPr/>
          </p:nvSpPr>
          <p:spPr bwMode="auto">
            <a:xfrm>
              <a:off x="207811" y="1901536"/>
              <a:ext cx="2627782" cy="2692400"/>
            </a:xfrm>
            <a:prstGeom prst="ellipse">
              <a:avLst/>
            </a:prstGeom>
            <a:solidFill>
              <a:schemeClr val="bg1">
                <a:lumMod val="85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53020" y="3022677"/>
              <a:ext cx="193617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US" sz="2800" dirty="0" smtClean="0">
                  <a:solidFill>
                    <a:srgbClr val="C00000"/>
                  </a:solidFill>
                  <a:latin typeface="HelveticaNeue Condensed" charset="0"/>
                </a:rPr>
                <a:t>Top 5 Global Carriers</a:t>
              </a:r>
              <a:endParaRPr lang="en-US" sz="2800" dirty="0">
                <a:solidFill>
                  <a:srgbClr val="C00000"/>
                </a:solidFill>
                <a:latin typeface="HelveticaNeue Condensed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700" y="2175163"/>
              <a:ext cx="584200" cy="58420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82" y="2165927"/>
              <a:ext cx="584200" cy="58420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4100" y="2177472"/>
              <a:ext cx="584200" cy="584200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2918" y="2627746"/>
              <a:ext cx="584200" cy="584200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61646" y="2627745"/>
              <a:ext cx="584200" cy="584200"/>
            </a:xfrm>
            <a:prstGeom prst="rect">
              <a:avLst/>
            </a:prstGeom>
          </p:spPr>
        </p:pic>
      </p:grpSp>
      <p:sp>
        <p:nvSpPr>
          <p:cNvPr id="64" name="Rectangle 63"/>
          <p:cNvSpPr/>
          <p:nvPr/>
        </p:nvSpPr>
        <p:spPr bwMode="auto">
          <a:xfrm>
            <a:off x="-12877800" y="5029200"/>
            <a:ext cx="22021800" cy="1001713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978"/>
                    </a14:imgEffect>
                    <a14:imgEffect>
                      <a14:saturation sat="400000"/>
                    </a14:imgEffect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1329" y="2584754"/>
            <a:ext cx="457200" cy="4572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978"/>
                    </a14:imgEffect>
                    <a14:imgEffect>
                      <a14:saturation sat="400000"/>
                    </a14:imgEffect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6719" y="2584754"/>
            <a:ext cx="457200" cy="457200"/>
          </a:xfrm>
          <a:prstGeom prst="rect">
            <a:avLst/>
          </a:prstGeom>
        </p:spPr>
      </p:pic>
      <p:pic>
        <p:nvPicPr>
          <p:cNvPr id="94" name="Picture 64" descr="http://www.logoeps.net/wp-content/uploads/2012/04/nissan_motor-logo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0058400" y="5029200"/>
            <a:ext cx="857250" cy="170223"/>
          </a:xfrm>
          <a:prstGeom prst="rect">
            <a:avLst/>
          </a:prstGeom>
          <a:noFill/>
        </p:spPr>
      </p:pic>
      <p:pic>
        <p:nvPicPr>
          <p:cNvPr id="127" name="Picture 24" descr="http://www.conceptcupboard.com/blog/wp-content/uploads/2013/09/google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4495800" y="5105400"/>
            <a:ext cx="714375" cy="238325"/>
          </a:xfrm>
          <a:prstGeom prst="rect">
            <a:avLst/>
          </a:prstGeom>
          <a:noFill/>
        </p:spPr>
      </p:pic>
      <p:grpSp>
        <p:nvGrpSpPr>
          <p:cNvPr id="186" name="Group 185"/>
          <p:cNvGrpSpPr/>
          <p:nvPr/>
        </p:nvGrpSpPr>
        <p:grpSpPr>
          <a:xfrm>
            <a:off x="-12877800" y="4876800"/>
            <a:ext cx="22021800" cy="1204194"/>
            <a:chOff x="-12877800" y="4876800"/>
            <a:chExt cx="22021800" cy="1204194"/>
          </a:xfrm>
        </p:grpSpPr>
        <p:pic>
          <p:nvPicPr>
            <p:cNvPr id="114" name="Picture 28" descr="http://www.vodafone.co.uk/cs/groups/public/documents/webcontent/1287x929_vodafone_logo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971799" y="5029200"/>
              <a:ext cx="685801" cy="495034"/>
            </a:xfrm>
            <a:prstGeom prst="rect">
              <a:avLst/>
            </a:prstGeom>
            <a:noFill/>
          </p:spPr>
        </p:pic>
        <p:pic>
          <p:nvPicPr>
            <p:cNvPr id="55304" name="Picture 15" descr="unisys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119450" y="4876800"/>
              <a:ext cx="999968" cy="53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26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715000" y="5791200"/>
              <a:ext cx="1399955" cy="21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7" name="Picture 3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-10287000" y="5486400"/>
              <a:ext cx="609600" cy="28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8" name="Picture 33" descr="logo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8153400" y="5638800"/>
              <a:ext cx="1066800" cy="41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9" name="Picture 41" descr="Countrywide%2520Financial%2520Logo%2520copy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-8153400" y="5105400"/>
              <a:ext cx="1064966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0" name="Picture 44" descr="Hughes_hac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-9144000" y="5029200"/>
              <a:ext cx="918231" cy="38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3" name="Picture 18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508528" y="5334000"/>
              <a:ext cx="1153007" cy="15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4" name="Picture 31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33400" y="5105400"/>
              <a:ext cx="778970" cy="297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5" name="Picture 34" descr="www.pizzahut.com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638800" y="5410200"/>
              <a:ext cx="353550" cy="374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7" name="Picture 37" descr="homeLogoNew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9538"/>
            <a:stretch>
              <a:fillRect/>
            </a:stretch>
          </p:blipFill>
          <p:spPr bwMode="auto">
            <a:xfrm>
              <a:off x="-2819399" y="5165695"/>
              <a:ext cx="838200" cy="18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8" name="Picture 38" descr="Home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505200" y="5715000"/>
              <a:ext cx="975621" cy="2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9" name="Picture 40" descr="VW_Logo_r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>
              <a:clrChange>
                <a:clrFrom>
                  <a:srgbClr val="FFFAF8"/>
                </a:clrFrom>
                <a:clrTo>
                  <a:srgbClr val="FFFA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752599" y="5410200"/>
              <a:ext cx="918231" cy="614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0" name="Picture 42" descr="harley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>
              <a:clrChange>
                <a:clrFrom>
                  <a:srgbClr val="F6FEFF"/>
                </a:clrFrom>
                <a:clrTo>
                  <a:srgbClr val="F6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263478" y="5029200"/>
              <a:ext cx="778155" cy="50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1" name="Picture 45" descr="Go to fullsize image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1066800" y="5486400"/>
              <a:ext cx="466893" cy="56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2" name="Picture 49" descr="Go to fullsize image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-7162800" y="5486400"/>
              <a:ext cx="518738" cy="4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3" name="Picture 56" descr="Go to fullsize image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6666"/>
            <a:stretch>
              <a:fillRect/>
            </a:stretch>
          </p:blipFill>
          <p:spPr bwMode="auto">
            <a:xfrm>
              <a:off x="-5638800" y="5029200"/>
              <a:ext cx="1209363" cy="34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4" name="Picture 3" descr="8823_espn_logo_150_12071">
              <a:hlinkClick r:id="rId45"/>
            </p:cNvPr>
            <p:cNvPicPr>
              <a:picLocks noChangeAspect="1" noChangeArrowheads="1"/>
            </p:cNvPicPr>
            <p:nvPr/>
          </p:nvPicPr>
          <p:blipFill>
            <a:blip r:embed="rId4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30000" b="30000"/>
            <a:stretch>
              <a:fillRect/>
            </a:stretch>
          </p:blipFill>
          <p:spPr bwMode="auto">
            <a:xfrm>
              <a:off x="1600200" y="5715000"/>
              <a:ext cx="1168658" cy="365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5" name="Picture 14" descr="Go to fullsize image">
              <a:hlinkClick r:id="rId47"/>
            </p:cNvPr>
            <p:cNvPicPr>
              <a:picLocks noChangeAspect="1" noChangeArrowheads="1"/>
            </p:cNvPicPr>
            <p:nvPr/>
          </p:nvPicPr>
          <p:blipFill>
            <a:blip r:embed="rId4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4286"/>
            <a:stretch>
              <a:fillRect/>
            </a:stretch>
          </p:blipFill>
          <p:spPr bwMode="auto">
            <a:xfrm>
              <a:off x="2819400" y="5638800"/>
              <a:ext cx="1050107" cy="423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6" name="Picture 17"/>
            <p:cNvPicPr>
              <a:picLocks noChangeAspect="1" noChangeArrowheads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8611" y="5785549"/>
              <a:ext cx="1400680" cy="15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7" name="Picture 24"/>
            <p:cNvPicPr>
              <a:picLocks noChangeAspect="1" noChangeArrowheads="1"/>
            </p:cNvPicPr>
            <p:nvPr/>
          </p:nvPicPr>
          <p:blipFill>
            <a:blip r:embed="rId5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5410200"/>
              <a:ext cx="791279" cy="44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8" name="Picture 25"/>
            <p:cNvPicPr>
              <a:picLocks noChangeAspect="1" noChangeArrowheads="1"/>
            </p:cNvPicPr>
            <p:nvPr/>
          </p:nvPicPr>
          <p:blipFill>
            <a:blip r:embed="rId5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8001000" y="5257800"/>
              <a:ext cx="548577" cy="42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9" name="Picture 28"/>
            <p:cNvPicPr>
              <a:picLocks noChangeAspect="1" noChangeArrowheads="1"/>
            </p:cNvPicPr>
            <p:nvPr/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27514" y="5105400"/>
              <a:ext cx="51648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0" name="Picture 29"/>
            <p:cNvPicPr>
              <a:picLocks noChangeAspect="1" noChangeArrowheads="1"/>
            </p:cNvPicPr>
            <p:nvPr/>
          </p:nvPicPr>
          <p:blipFill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5029200"/>
              <a:ext cx="593025" cy="345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1" name="Picture 30"/>
            <p:cNvPicPr>
              <a:picLocks noChangeAspect="1" noChangeArrowheads="1"/>
            </p:cNvPicPr>
            <p:nvPr/>
          </p:nvPicPr>
          <p:blipFill>
            <a:blip r:embed="rId5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9762" y="5715000"/>
              <a:ext cx="564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2" name="Picture 36" descr="CNBC">
              <a:hlinkClick r:id="rId55"/>
            </p:cNvPr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-3352800" y="5334000"/>
              <a:ext cx="592784" cy="348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3" name="Picture 39" descr="bt"/>
            <p:cNvPicPr>
              <a:picLocks noChangeAspect="1" noChangeArrowheads="1"/>
            </p:cNvPicPr>
            <p:nvPr/>
          </p:nvPicPr>
          <p:blipFill>
            <a:blip r:embed="rId5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5029200"/>
              <a:ext cx="855971" cy="36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4" name="Picture 43" descr="united-states-navy">
              <a:hlinkClick r:id="rId58"/>
            </p:cNvPr>
            <p:cNvPicPr>
              <a:picLocks noChangeAspect="1" noChangeArrowheads="1"/>
            </p:cNvPicPr>
            <p:nvPr/>
          </p:nvPicPr>
          <p:blipFill>
            <a:blip r:embed="rId5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5410200"/>
              <a:ext cx="700340" cy="60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5" name="Picture 46" descr="Global Crossing">
              <a:hlinkClick r:id="rId60"/>
            </p:cNvPr>
            <p:cNvPicPr>
              <a:picLocks noChangeAspect="1" noChangeArrowheads="1"/>
            </p:cNvPicPr>
            <p:nvPr/>
          </p:nvPicPr>
          <p:blipFill>
            <a:blip r:embed="rId6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495800" y="5410200"/>
              <a:ext cx="1059450" cy="11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6" name="Picture 48" descr="Go to fullsize image">
              <a:hlinkClick r:id="rId62"/>
            </p:cNvPr>
            <p:cNvPicPr>
              <a:picLocks noChangeAspect="1" noChangeArrowheads="1"/>
            </p:cNvPicPr>
            <p:nvPr/>
          </p:nvPicPr>
          <p:blipFill>
            <a:blip r:embed="rId6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5105400"/>
              <a:ext cx="671917" cy="53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7" name="Picture 50" descr="Go to fullsize image">
              <a:hlinkClick r:id="rId64"/>
            </p:cNvPr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304800" y="5029200"/>
              <a:ext cx="1064313" cy="33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8" name="Picture 52" descr="Orange-Business-Services-Expands-Business-Everywhere-in-the-US-by-Partnering-with-T-Mobile-HotSpot-2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-4114800" y="5562600"/>
              <a:ext cx="533401" cy="42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9" name="Picture 53" descr="joblogo">
              <a:hlinkClick r:id="rId68"/>
            </p:cNvPr>
            <p:cNvPicPr>
              <a:picLocks noChangeAspect="1" noChangeArrowheads="1"/>
            </p:cNvPicPr>
            <p:nvPr/>
          </p:nvPicPr>
          <p:blipFill>
            <a:blip r:embed="rId69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0058400" y="5791200"/>
              <a:ext cx="381000" cy="24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0" name="Picture 54" descr="Welcome to DunkinDonuts.com">
              <a:hlinkClick r:id="rId70"/>
            </p:cNvPr>
            <p:cNvPicPr>
              <a:picLocks noChangeAspect="1" noChangeArrowheads="1"/>
            </p:cNvPicPr>
            <p:nvPr/>
          </p:nvPicPr>
          <p:blipFill>
            <a:blip r:embed="rId7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7010" y="5638800"/>
              <a:ext cx="1033509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1" name="Picture 2" descr="http://www.lyngsat-logo.com/logo/corp/bb/belgacom.jpg"/>
            <p:cNvPicPr>
              <a:picLocks noChangeAspect="1" noChangeArrowheads="1"/>
            </p:cNvPicPr>
            <p:nvPr/>
          </p:nvPicPr>
          <p:blipFill>
            <a:blip r:embed="rId7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896" b="29611"/>
            <a:stretch>
              <a:fillRect/>
            </a:stretch>
          </p:blipFill>
          <p:spPr bwMode="auto">
            <a:xfrm>
              <a:off x="-5257800" y="5457876"/>
              <a:ext cx="981833" cy="307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2" name="Picture 21"/>
            <p:cNvPicPr>
              <a:picLocks noChangeAspect="1" noChangeArrowheads="1"/>
            </p:cNvPicPr>
            <p:nvPr/>
          </p:nvPicPr>
          <p:blipFill>
            <a:blip r:embed="rId7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356" b="14870"/>
            <a:stretch>
              <a:fillRect/>
            </a:stretch>
          </p:blipFill>
          <p:spPr bwMode="auto">
            <a:xfrm>
              <a:off x="-11277600" y="5029200"/>
              <a:ext cx="1223315" cy="20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3" name="Picture 10"/>
            <p:cNvPicPr>
              <a:picLocks noChangeAspect="1" noChangeArrowheads="1"/>
            </p:cNvPicPr>
            <p:nvPr/>
          </p:nvPicPr>
          <p:blipFill>
            <a:blip r:embed="rId74">
              <a:clrChange>
                <a:clrFrom>
                  <a:srgbClr val="FEF9FD"/>
                </a:clrFrom>
                <a:clrTo>
                  <a:srgbClr val="FEF9FD">
                    <a:alpha val="0"/>
                  </a:srgbClr>
                </a:clrTo>
              </a:clrChange>
            </a:blip>
            <a:srcRect t="35995" b="35995"/>
            <a:stretch>
              <a:fillRect/>
            </a:stretch>
          </p:blipFill>
          <p:spPr bwMode="auto">
            <a:xfrm>
              <a:off x="-3733800" y="5029200"/>
              <a:ext cx="890902" cy="18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4" name="Picture 49"/>
            <p:cNvPicPr>
              <a:picLocks noChangeAspect="1" noChangeArrowheads="1"/>
            </p:cNvPicPr>
            <p:nvPr/>
          </p:nvPicPr>
          <p:blipFill>
            <a:blip r:embed="rId7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1201400" y="5544713"/>
              <a:ext cx="852721" cy="20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5" name="Picture 6" descr="lvmh"/>
            <p:cNvPicPr>
              <a:picLocks noChangeAspect="1" noChangeArrowheads="1"/>
            </p:cNvPicPr>
            <p:nvPr/>
          </p:nvPicPr>
          <p:blipFill>
            <a:blip r:embed="rId7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877800" y="5049409"/>
              <a:ext cx="707055" cy="23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6" name="Picture 23" descr="fiat logo"/>
            <p:cNvPicPr>
              <a:picLocks noChangeAspect="1" noChangeArrowheads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5791200" y="5562600"/>
              <a:ext cx="357722" cy="32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7" name="Picture 34" descr="sharp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1982450" y="5848350"/>
              <a:ext cx="865228" cy="1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8" name="Picture 44"/>
            <p:cNvPicPr>
              <a:picLocks noChangeAspect="1" noChangeArrowheads="1"/>
            </p:cNvPicPr>
            <p:nvPr/>
          </p:nvPicPr>
          <p:blipFill>
            <a:blip r:embed="rId7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1506201" y="5181600"/>
              <a:ext cx="533401" cy="29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0" name="Picture 62" descr="barclayscapital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8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877800" y="5410200"/>
              <a:ext cx="762000" cy="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1" name="Picture 41" descr="Teva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81">
              <a:clrChange>
                <a:clrFrom>
                  <a:srgbClr val="F3F6EB"/>
                </a:clrFrom>
                <a:clrTo>
                  <a:srgbClr val="F3F6EB">
                    <a:alpha val="0"/>
                  </a:srgbClr>
                </a:clrTo>
              </a:clrChange>
            </a:blip>
            <a:srcRect l="3664" t="25600" r="43970" b="12801"/>
            <a:stretch>
              <a:fillRect/>
            </a:stretch>
          </p:blipFill>
          <p:spPr bwMode="auto">
            <a:xfrm>
              <a:off x="-10058400" y="5181600"/>
              <a:ext cx="965142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2" name="Picture 2" descr="http://teentechblog.com/2009/04/24/6-new-and-upcoming-sprint-phones/">
              <a:hlinkClick r:id="rId82"/>
            </p:cNvPr>
            <p:cNvPicPr>
              <a:picLocks noChangeAspect="1" noChangeArrowheads="1"/>
            </p:cNvPicPr>
            <p:nvPr/>
          </p:nvPicPr>
          <p:blipFill>
            <a:blip r:embed="rId8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1963400" y="5486400"/>
              <a:ext cx="713499" cy="325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14" descr="http://phandroid.s3.amazonaws.com/wp-content/uploads/2010/04/SK_telecom_OPEN_2006_emblem98_6011.jpg"/>
            <p:cNvPicPr>
              <a:picLocks noChangeAspect="1" noChangeArrowheads="1"/>
            </p:cNvPicPr>
            <p:nvPr/>
          </p:nvPicPr>
          <p:blipFill>
            <a:blip r:embed="rId8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24000" y="5029200"/>
              <a:ext cx="1022046" cy="410984"/>
            </a:xfrm>
            <a:prstGeom prst="rect">
              <a:avLst/>
            </a:prstGeom>
            <a:noFill/>
          </p:spPr>
        </p:pic>
        <p:pic>
          <p:nvPicPr>
            <p:cNvPr id="95" name="Picture 4" descr="https://si0.twimg.com/profile_images/483028319/ExxonMobil3.png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-6553200" y="5592334"/>
              <a:ext cx="762000" cy="408887"/>
            </a:xfrm>
            <a:prstGeom prst="rect">
              <a:avLst/>
            </a:prstGeom>
            <a:noFill/>
          </p:spPr>
        </p:pic>
        <p:pic>
          <p:nvPicPr>
            <p:cNvPr id="101" name="Picture 56" descr="http://www.en.payu.cz/sites/czech/files/pictures/sberbank_logo.jpg"/>
            <p:cNvPicPr>
              <a:picLocks noChangeAspect="1" noChangeArrowheads="1"/>
            </p:cNvPicPr>
            <p:nvPr/>
          </p:nvPicPr>
          <p:blipFill>
            <a:blip r:embed="rId86"/>
            <a:srcRect/>
            <a:stretch>
              <a:fillRect/>
            </a:stretch>
          </p:blipFill>
          <p:spPr bwMode="auto">
            <a:xfrm>
              <a:off x="-12877800" y="5765804"/>
              <a:ext cx="762000" cy="253964"/>
            </a:xfrm>
            <a:prstGeom prst="rect">
              <a:avLst/>
            </a:prstGeom>
            <a:noFill/>
          </p:spPr>
        </p:pic>
        <p:pic>
          <p:nvPicPr>
            <p:cNvPr id="102" name="Picture 50" descr="http://www.ing.com/static/ingdotcompresentation/static/images/ING_lion_RGB_200x200.png"/>
            <p:cNvPicPr>
              <a:picLocks noChangeAspect="1" noChangeArrowheads="1"/>
            </p:cNvPicPr>
            <p:nvPr/>
          </p:nvPicPr>
          <p:blipFill>
            <a:blip r:embed="rId87"/>
            <a:srcRect/>
            <a:stretch>
              <a:fillRect/>
            </a:stretch>
          </p:blipFill>
          <p:spPr bwMode="auto">
            <a:xfrm>
              <a:off x="3962400" y="54864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10" name="Picture 26" descr="http://www.popandroll.com/coke-art/Coca-Cola_Logo_Script.jpg"/>
            <p:cNvPicPr>
              <a:picLocks noChangeAspect="1" noChangeArrowheads="1"/>
            </p:cNvPicPr>
            <p:nvPr/>
          </p:nvPicPr>
          <p:blipFill>
            <a:blip r:embed="rId88"/>
            <a:srcRect/>
            <a:stretch>
              <a:fillRect/>
            </a:stretch>
          </p:blipFill>
          <p:spPr bwMode="auto">
            <a:xfrm>
              <a:off x="-939072" y="5562600"/>
              <a:ext cx="1206896" cy="457200"/>
            </a:xfrm>
            <a:prstGeom prst="rect">
              <a:avLst/>
            </a:prstGeom>
            <a:noFill/>
          </p:spPr>
        </p:pic>
        <p:pic>
          <p:nvPicPr>
            <p:cNvPr id="111" name="Picture 14" descr="http://www.lukoil.be/images/splash_logo3.gif"/>
            <p:cNvPicPr>
              <a:picLocks noChangeAspect="1" noChangeArrowheads="1"/>
            </p:cNvPicPr>
            <p:nvPr/>
          </p:nvPicPr>
          <p:blipFill>
            <a:blip r:embed="rId89"/>
            <a:srcRect/>
            <a:stretch>
              <a:fillRect/>
            </a:stretch>
          </p:blipFill>
          <p:spPr bwMode="auto">
            <a:xfrm>
              <a:off x="1447800" y="5029200"/>
              <a:ext cx="321132" cy="409608"/>
            </a:xfrm>
            <a:prstGeom prst="rect">
              <a:avLst/>
            </a:prstGeom>
            <a:noFill/>
          </p:spPr>
        </p:pic>
        <p:pic>
          <p:nvPicPr>
            <p:cNvPr id="112" name="Picture 4" descr="http://policymed.typepad.com/.a/6a00e5520572bb88340176166d3066970c-pi"/>
            <p:cNvPicPr>
              <a:picLocks noChangeAspect="1" noChangeArrowheads="1"/>
            </p:cNvPicPr>
            <p:nvPr/>
          </p:nvPicPr>
          <p:blipFill>
            <a:blip r:embed="rId90"/>
            <a:srcRect/>
            <a:stretch>
              <a:fillRect/>
            </a:stretch>
          </p:blipFill>
          <p:spPr bwMode="auto">
            <a:xfrm>
              <a:off x="1905000" y="5029200"/>
              <a:ext cx="421004" cy="263128"/>
            </a:xfrm>
            <a:prstGeom prst="rect">
              <a:avLst/>
            </a:prstGeom>
            <a:noFill/>
          </p:spPr>
        </p:pic>
        <p:pic>
          <p:nvPicPr>
            <p:cNvPr id="113" name="Picture 4" descr="http://admin.csrwire.com/system/profile_logos/12774/original/wmt_logo_2.JPG"/>
            <p:cNvPicPr>
              <a:picLocks noChangeAspect="1" noChangeArrowheads="1"/>
            </p:cNvPicPr>
            <p:nvPr/>
          </p:nvPicPr>
          <p:blipFill>
            <a:blip r:embed="rId91"/>
            <a:srcRect/>
            <a:stretch>
              <a:fillRect/>
            </a:stretch>
          </p:blipFill>
          <p:spPr bwMode="auto">
            <a:xfrm>
              <a:off x="1905000" y="5410200"/>
              <a:ext cx="1009623" cy="295274"/>
            </a:xfrm>
            <a:prstGeom prst="rect">
              <a:avLst/>
            </a:prstGeom>
            <a:noFill/>
          </p:spPr>
        </p:pic>
        <p:pic>
          <p:nvPicPr>
            <p:cNvPr id="115" name="Picture 10" descr="http://www.esginsider.com/downloads/apps/wp-content/uploads/2011/03/PetroChina_Logo.png"/>
            <p:cNvPicPr>
              <a:picLocks noChangeAspect="1" noChangeArrowheads="1"/>
            </p:cNvPicPr>
            <p:nvPr/>
          </p:nvPicPr>
          <p:blipFill>
            <a:blip r:embed="rId92"/>
            <a:srcRect/>
            <a:stretch>
              <a:fillRect/>
            </a:stretch>
          </p:blipFill>
          <p:spPr bwMode="auto">
            <a:xfrm>
              <a:off x="4572000" y="5562600"/>
              <a:ext cx="380969" cy="403181"/>
            </a:xfrm>
            <a:prstGeom prst="rect">
              <a:avLst/>
            </a:prstGeom>
            <a:noFill/>
          </p:spPr>
        </p:pic>
        <p:pic>
          <p:nvPicPr>
            <p:cNvPr id="116" name="Picture 8" descr="http://www.emersontech.net/wp-content/uploads/2011/09/comcast-logo.gif"/>
            <p:cNvPicPr>
              <a:picLocks noChangeAspect="1" noChangeArrowheads="1"/>
            </p:cNvPicPr>
            <p:nvPr/>
          </p:nvPicPr>
          <p:blipFill>
            <a:blip r:embed="rId93"/>
            <a:srcRect/>
            <a:stretch>
              <a:fillRect/>
            </a:stretch>
          </p:blipFill>
          <p:spPr bwMode="auto">
            <a:xfrm>
              <a:off x="-10896600" y="5238024"/>
              <a:ext cx="838200" cy="217533"/>
            </a:xfrm>
            <a:prstGeom prst="rect">
              <a:avLst/>
            </a:prstGeom>
            <a:noFill/>
          </p:spPr>
        </p:pic>
        <p:pic>
          <p:nvPicPr>
            <p:cNvPr id="117" name="Picture 26" descr="http://www.cyberchron.com/wordpress/wp-content/uploads/2013/01/boeing-logo.jpg"/>
            <p:cNvPicPr>
              <a:picLocks noChangeAspect="1" noChangeArrowheads="1"/>
            </p:cNvPicPr>
            <p:nvPr/>
          </p:nvPicPr>
          <p:blipFill>
            <a:blip r:embed="rId94"/>
            <a:srcRect/>
            <a:stretch>
              <a:fillRect/>
            </a:stretch>
          </p:blipFill>
          <p:spPr bwMode="auto">
            <a:xfrm>
              <a:off x="4572000" y="5029200"/>
              <a:ext cx="1463975" cy="321536"/>
            </a:xfrm>
            <a:prstGeom prst="rect">
              <a:avLst/>
            </a:prstGeom>
            <a:noFill/>
          </p:spPr>
        </p:pic>
        <p:pic>
          <p:nvPicPr>
            <p:cNvPr id="118" name="Picture 2" descr="http://upload.wikimedia.org/wikipedia/commons/thumb/f/ff/General_Electric_logo.svg/200px-General_Electric_logo.svg.png"/>
            <p:cNvPicPr>
              <a:picLocks noChangeAspect="1" noChangeArrowheads="1"/>
            </p:cNvPicPr>
            <p:nvPr/>
          </p:nvPicPr>
          <p:blipFill>
            <a:blip r:embed="rId95"/>
            <a:srcRect/>
            <a:stretch>
              <a:fillRect/>
            </a:stretch>
          </p:blipFill>
          <p:spPr bwMode="auto">
            <a:xfrm>
              <a:off x="6096000" y="50292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19" name="Picture 16" descr="http://images2.wikia.nocookie.net/__cb20121221081243/logopedia/images/9/92/Toyota_Logo_Newes.jpg"/>
            <p:cNvPicPr>
              <a:picLocks noChangeAspect="1" noChangeArrowheads="1"/>
            </p:cNvPicPr>
            <p:nvPr/>
          </p:nvPicPr>
          <p:blipFill>
            <a:blip r:embed="rId96"/>
            <a:srcRect/>
            <a:stretch>
              <a:fillRect/>
            </a:stretch>
          </p:blipFill>
          <p:spPr bwMode="auto">
            <a:xfrm>
              <a:off x="6705600" y="5029200"/>
              <a:ext cx="639870" cy="533400"/>
            </a:xfrm>
            <a:prstGeom prst="rect">
              <a:avLst/>
            </a:prstGeom>
            <a:noFill/>
          </p:spPr>
        </p:pic>
        <p:pic>
          <p:nvPicPr>
            <p:cNvPr id="120" name="Picture 14" descr="http://b-i.forbesimg.com/spleverage/files/2013/04/silver-apple-logo-apple-picture.jpg"/>
            <p:cNvPicPr>
              <a:picLocks noChangeAspect="1" noChangeArrowheads="1"/>
            </p:cNvPicPr>
            <p:nvPr/>
          </p:nvPicPr>
          <p:blipFill>
            <a:blip r:embed="rId97"/>
            <a:srcRect/>
            <a:stretch>
              <a:fillRect/>
            </a:stretch>
          </p:blipFill>
          <p:spPr bwMode="auto">
            <a:xfrm>
              <a:off x="8077200" y="5029200"/>
              <a:ext cx="533400" cy="623913"/>
            </a:xfrm>
            <a:prstGeom prst="rect">
              <a:avLst/>
            </a:prstGeom>
            <a:noFill/>
          </p:spPr>
        </p:pic>
        <p:pic>
          <p:nvPicPr>
            <p:cNvPr id="121" name="Picture 4" descr="http://www.northforkvue.com/logos/hsbc-logo.png"/>
            <p:cNvPicPr>
              <a:picLocks noChangeAspect="1" noChangeArrowheads="1"/>
            </p:cNvPicPr>
            <p:nvPr/>
          </p:nvPicPr>
          <p:blipFill>
            <a:blip r:embed="rId98"/>
            <a:srcRect/>
            <a:stretch>
              <a:fillRect/>
            </a:stretch>
          </p:blipFill>
          <p:spPr bwMode="auto">
            <a:xfrm>
              <a:off x="-11049000" y="5811492"/>
              <a:ext cx="914400" cy="213692"/>
            </a:xfrm>
            <a:prstGeom prst="rect">
              <a:avLst/>
            </a:prstGeom>
            <a:noFill/>
          </p:spPr>
        </p:pic>
        <p:pic>
          <p:nvPicPr>
            <p:cNvPr id="124" name="Picture 12" descr="http://www.giantoil.com/Images/chevron.png"/>
            <p:cNvPicPr>
              <a:picLocks noChangeAspect="1" noChangeArrowheads="1"/>
            </p:cNvPicPr>
            <p:nvPr/>
          </p:nvPicPr>
          <p:blipFill>
            <a:blip r:embed="rId99"/>
            <a:srcRect/>
            <a:stretch>
              <a:fillRect/>
            </a:stretch>
          </p:blipFill>
          <p:spPr bwMode="auto">
            <a:xfrm>
              <a:off x="-8534400" y="5486400"/>
              <a:ext cx="495300" cy="495300"/>
            </a:xfrm>
            <a:prstGeom prst="rect">
              <a:avLst/>
            </a:prstGeom>
            <a:noFill/>
          </p:spPr>
        </p:pic>
        <p:pic>
          <p:nvPicPr>
            <p:cNvPr id="125" name="Picture 12" descr="http://www.fcpablog.com/storage/bplogo.jpg?__SQUARESPACE_CACHEVERSION=1360604828649"/>
            <p:cNvPicPr>
              <a:picLocks noChangeAspect="1" noChangeArrowheads="1"/>
            </p:cNvPicPr>
            <p:nvPr/>
          </p:nvPicPr>
          <p:blipFill>
            <a:blip r:embed="rId100"/>
            <a:srcRect/>
            <a:stretch>
              <a:fillRect/>
            </a:stretch>
          </p:blipFill>
          <p:spPr bwMode="auto">
            <a:xfrm>
              <a:off x="-2438400" y="5486400"/>
              <a:ext cx="771525" cy="483811"/>
            </a:xfrm>
            <a:prstGeom prst="rect">
              <a:avLst/>
            </a:prstGeom>
            <a:noFill/>
          </p:spPr>
        </p:pic>
        <p:pic>
          <p:nvPicPr>
            <p:cNvPr id="126" name="Picture 6" descr="http://www.theautochannel.com/news/2012/11/01/055598-bmw-group-u-s-reports-october-2012-sales.1-lg.jpg"/>
            <p:cNvPicPr>
              <a:picLocks noChangeAspect="1" noChangeArrowheads="1"/>
            </p:cNvPicPr>
            <p:nvPr/>
          </p:nvPicPr>
          <p:blipFill>
            <a:blip r:embed="rId101"/>
            <a:srcRect/>
            <a:stretch>
              <a:fillRect/>
            </a:stretch>
          </p:blipFill>
          <p:spPr bwMode="auto">
            <a:xfrm>
              <a:off x="-1954530" y="5105400"/>
              <a:ext cx="430649" cy="319000"/>
            </a:xfrm>
            <a:prstGeom prst="rect">
              <a:avLst/>
            </a:prstGeom>
            <a:noFill/>
          </p:spPr>
        </p:pic>
        <p:pic>
          <p:nvPicPr>
            <p:cNvPr id="128" name="Picture 10" descr="http://www.digitaltrends.com/wp-content/uploads/2011/05/p4-1-att.jpg"/>
            <p:cNvPicPr>
              <a:picLocks noChangeAspect="1" noChangeArrowheads="1"/>
            </p:cNvPicPr>
            <p:nvPr/>
          </p:nvPicPr>
          <p:blipFill>
            <a:blip r:embed="rId102"/>
            <a:srcRect/>
            <a:stretch>
              <a:fillRect/>
            </a:stretch>
          </p:blipFill>
          <p:spPr bwMode="auto">
            <a:xfrm>
              <a:off x="-9601200" y="5486400"/>
              <a:ext cx="381000" cy="512056"/>
            </a:xfrm>
            <a:prstGeom prst="rect">
              <a:avLst/>
            </a:prstGeom>
            <a:noFill/>
          </p:spPr>
        </p:pic>
        <p:pic>
          <p:nvPicPr>
            <p:cNvPr id="129" name="Picture 18" descr="http://www.unilab.edu.br/wp-content/uploads/2013/02/Banco-do-Brasil-logo.jpg"/>
            <p:cNvPicPr>
              <a:picLocks noChangeAspect="1" noChangeArrowheads="1"/>
            </p:cNvPicPr>
            <p:nvPr/>
          </p:nvPicPr>
          <p:blipFill>
            <a:blip r:embed="rId103"/>
            <a:srcRect/>
            <a:stretch>
              <a:fillRect/>
            </a:stretch>
          </p:blipFill>
          <p:spPr bwMode="auto">
            <a:xfrm>
              <a:off x="-12039600" y="5029200"/>
              <a:ext cx="399081" cy="452803"/>
            </a:xfrm>
            <a:prstGeom prst="rect">
              <a:avLst/>
            </a:prstGeom>
            <a:noFill/>
          </p:spPr>
        </p:pic>
        <p:pic>
          <p:nvPicPr>
            <p:cNvPr id="130" name="Picture 6" descr="http://www.shellnews.net/images/Shell%20Logo.jpg"/>
            <p:cNvPicPr>
              <a:picLocks noChangeAspect="1" noChangeArrowheads="1"/>
            </p:cNvPicPr>
            <p:nvPr/>
          </p:nvPicPr>
          <p:blipFill>
            <a:blip r:embed="rId104"/>
            <a:srcRect/>
            <a:stretch>
              <a:fillRect/>
            </a:stretch>
          </p:blipFill>
          <p:spPr bwMode="auto">
            <a:xfrm>
              <a:off x="-9144000" y="5502714"/>
              <a:ext cx="550209" cy="5109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46115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BrochGraphics-4q2013">
  <a:themeElements>
    <a:clrScheme name="FTNT Color Scheme">
      <a:dk1>
        <a:srgbClr val="36424A"/>
      </a:dk1>
      <a:lt1>
        <a:srgbClr val="FFFFFF"/>
      </a:lt1>
      <a:dk2>
        <a:srgbClr val="1B232A"/>
      </a:dk2>
      <a:lt2>
        <a:srgbClr val="DFE6E6"/>
      </a:lt2>
      <a:accent1>
        <a:srgbClr val="20558E"/>
      </a:accent1>
      <a:accent2>
        <a:srgbClr val="FFCC00"/>
      </a:accent2>
      <a:accent3>
        <a:srgbClr val="446E60"/>
      </a:accent3>
      <a:accent4>
        <a:srgbClr val="C00000"/>
      </a:accent4>
      <a:accent5>
        <a:srgbClr val="4F95C6"/>
      </a:accent5>
      <a:accent6>
        <a:srgbClr val="F79646"/>
      </a:accent6>
      <a:hlink>
        <a:srgbClr val="3366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A5ACB0"/>
            </a:gs>
            <a:gs pos="100000">
              <a:srgbClr val="FFFFFF"/>
            </a:gs>
          </a:gsLst>
          <a:lin ang="5400000" scaled="0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charset="2"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>
            <a:alpha val="42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rgbClr val="404040"/>
            </a:solidFill>
            <a:latin typeface="Helvetica 55 Roman"/>
            <a:cs typeface="Helvetica 55 Roman"/>
          </a:defRPr>
        </a:defPPr>
      </a:lstStyle>
    </a:txDef>
  </a:objectDefaults>
  <a:extraClrSchemeLst>
    <a:extraClrScheme>
      <a:clrScheme name="2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CorpBrochGraphics-4q2013.thmx</Template>
  <TotalTime>32266</TotalTime>
  <Words>1233</Words>
  <Application>Microsoft Office PowerPoint</Application>
  <PresentationFormat>On-screen Show (4:3)</PresentationFormat>
  <Paragraphs>351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ＭＳ Ｐゴシック</vt:lpstr>
      <vt:lpstr>Arial</vt:lpstr>
      <vt:lpstr>Arial Narrow</vt:lpstr>
      <vt:lpstr>Calibri</vt:lpstr>
      <vt:lpstr>Helvetica</vt:lpstr>
      <vt:lpstr>Helvetica 55 Roman</vt:lpstr>
      <vt:lpstr>Helvetica Neue Medium</vt:lpstr>
      <vt:lpstr>HelveticaNeue Condensed</vt:lpstr>
      <vt:lpstr>Lucida Grande</vt:lpstr>
      <vt:lpstr>Segoe Script</vt:lpstr>
      <vt:lpstr>Times</vt:lpstr>
      <vt:lpstr>Times New Roman</vt:lpstr>
      <vt:lpstr>Wingdings</vt:lpstr>
      <vt:lpstr>CorpBrochGraphics-4q2013</vt:lpstr>
      <vt:lpstr>Fortinet  High Performance Network Security</vt:lpstr>
      <vt:lpstr>Company Introduction</vt:lpstr>
      <vt:lpstr>Feature &amp; Certification Comparison  No One Comes Close</vt:lpstr>
      <vt:lpstr>IXIA/BreakingPoint Testing World’s Fastest Firewall &amp; Resiliency Score</vt:lpstr>
      <vt:lpstr>World’s Fastest IPv4 and IPv6 Firewall</vt:lpstr>
      <vt:lpstr>NSS Security Value Map for Firewall</vt:lpstr>
      <vt:lpstr>Gartner Magic Quadrant Unified Threat Management</vt:lpstr>
      <vt:lpstr>Fortinet Security = Global Success</vt:lpstr>
      <vt:lpstr>Global Customers</vt:lpstr>
      <vt:lpstr>Fortinet 3rd Largest Network Security Vendor</vt:lpstr>
      <vt:lpstr>Solution Description Next Generation/Edge Firewall For the Enterprise</vt:lpstr>
      <vt:lpstr>Fortinet Advantage: Performance</vt:lpstr>
      <vt:lpstr>Fortinet Advantage: Security</vt:lpstr>
      <vt:lpstr>Fortinet Advantage: Consolidation</vt:lpstr>
      <vt:lpstr>What is FortiGuard?</vt:lpstr>
      <vt:lpstr>Threat Intelligence &amp; Response</vt:lpstr>
      <vt:lpstr>Threat Intelligence and Response</vt:lpstr>
      <vt:lpstr>PowerPoint Presentation</vt:lpstr>
      <vt:lpstr>FortiGuard: Continuous Protection</vt:lpstr>
      <vt:lpstr>PowerPoint Presentation</vt:lpstr>
      <vt:lpstr>Recommended Product- FortiGate Series Next Generation/Edge Firewall For the Enterprise</vt:lpstr>
      <vt:lpstr>PowerPoint Presentation</vt:lpstr>
    </vt:vector>
  </TitlesOfParts>
  <Company>Fortinet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Bedwell</dc:creator>
  <cp:lastModifiedBy>Microsoft account</cp:lastModifiedBy>
  <cp:revision>1568</cp:revision>
  <cp:lastPrinted>2009-05-09T00:21:53Z</cp:lastPrinted>
  <dcterms:created xsi:type="dcterms:W3CDTF">2012-01-26T23:40:20Z</dcterms:created>
  <dcterms:modified xsi:type="dcterms:W3CDTF">2022-01-16T17:47:36Z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2862663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